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tiff" ContentType="image/tif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61" r:id="rId5"/>
    <p:sldId id="259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91" d="100"/>
          <a:sy n="91" d="100"/>
        </p:scale>
        <p:origin x="-438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9D57C-7743-409A-BC75-4498E0D59DF3}" type="datetimeFigureOut">
              <a:rPr lang="en-GB" smtClean="0"/>
              <a:pPr/>
              <a:t>12/05/2015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AA619-7748-4E92-9D1D-A0E4AACB9E4B}" type="slidenum">
              <a:rPr lang="en-GB" smtClean="0"/>
              <a:pPr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1243250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9D57C-7743-409A-BC75-4498E0D59DF3}" type="datetimeFigureOut">
              <a:rPr lang="en-GB" smtClean="0"/>
              <a:pPr/>
              <a:t>12/05/2015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AA619-7748-4E92-9D1D-A0E4AACB9E4B}" type="slidenum">
              <a:rPr lang="en-GB" smtClean="0"/>
              <a:pPr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567416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9D57C-7743-409A-BC75-4498E0D59DF3}" type="datetimeFigureOut">
              <a:rPr lang="en-GB" smtClean="0"/>
              <a:pPr/>
              <a:t>12/05/2015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AA619-7748-4E92-9D1D-A0E4AACB9E4B}" type="slidenum">
              <a:rPr lang="en-GB" smtClean="0"/>
              <a:pPr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4902458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9D57C-7743-409A-BC75-4498E0D59DF3}" type="datetimeFigureOut">
              <a:rPr lang="en-GB" smtClean="0"/>
              <a:pPr/>
              <a:t>12/05/2015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AA619-7748-4E92-9D1D-A0E4AACB9E4B}" type="slidenum">
              <a:rPr lang="en-GB" smtClean="0"/>
              <a:pPr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9726754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9D57C-7743-409A-BC75-4498E0D59DF3}" type="datetimeFigureOut">
              <a:rPr lang="en-GB" smtClean="0"/>
              <a:pPr/>
              <a:t>12/05/2015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AA619-7748-4E92-9D1D-A0E4AACB9E4B}" type="slidenum">
              <a:rPr lang="en-GB" smtClean="0"/>
              <a:pPr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5087123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9D57C-7743-409A-BC75-4498E0D59DF3}" type="datetimeFigureOut">
              <a:rPr lang="en-GB" smtClean="0"/>
              <a:pPr/>
              <a:t>12/05/2015</a:t>
            </a:fld>
            <a:endParaRPr lang="en-GB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AA619-7748-4E92-9D1D-A0E4AACB9E4B}" type="slidenum">
              <a:rPr lang="en-GB" smtClean="0"/>
              <a:pPr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5016448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9D57C-7743-409A-BC75-4498E0D59DF3}" type="datetimeFigureOut">
              <a:rPr lang="en-GB" smtClean="0"/>
              <a:pPr/>
              <a:t>12/05/2015</a:t>
            </a:fld>
            <a:endParaRPr lang="en-GB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AA619-7748-4E92-9D1D-A0E4AACB9E4B}" type="slidenum">
              <a:rPr lang="en-GB" smtClean="0"/>
              <a:pPr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1191049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9D57C-7743-409A-BC75-4498E0D59DF3}" type="datetimeFigureOut">
              <a:rPr lang="en-GB" smtClean="0"/>
              <a:pPr/>
              <a:t>12/05/2015</a:t>
            </a:fld>
            <a:endParaRPr lang="en-GB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AA619-7748-4E92-9D1D-A0E4AACB9E4B}" type="slidenum">
              <a:rPr lang="en-GB" smtClean="0"/>
              <a:pPr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0573566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9D57C-7743-409A-BC75-4498E0D59DF3}" type="datetimeFigureOut">
              <a:rPr lang="en-GB" smtClean="0"/>
              <a:pPr/>
              <a:t>12/05/2015</a:t>
            </a:fld>
            <a:endParaRPr lang="en-GB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AA619-7748-4E92-9D1D-A0E4AACB9E4B}" type="slidenum">
              <a:rPr lang="en-GB" smtClean="0"/>
              <a:pPr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890976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9D57C-7743-409A-BC75-4498E0D59DF3}" type="datetimeFigureOut">
              <a:rPr lang="en-GB" smtClean="0"/>
              <a:pPr/>
              <a:t>12/05/2015</a:t>
            </a:fld>
            <a:endParaRPr lang="en-GB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AA619-7748-4E92-9D1D-A0E4AACB9E4B}" type="slidenum">
              <a:rPr lang="en-GB" smtClean="0"/>
              <a:pPr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8319159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9D57C-7743-409A-BC75-4498E0D59DF3}" type="datetimeFigureOut">
              <a:rPr lang="en-GB" smtClean="0"/>
              <a:pPr/>
              <a:t>12/05/2015</a:t>
            </a:fld>
            <a:endParaRPr lang="en-GB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AA619-7748-4E92-9D1D-A0E4AACB9E4B}" type="slidenum">
              <a:rPr lang="en-GB" smtClean="0"/>
              <a:pPr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9188228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99D57C-7743-409A-BC75-4498E0D59DF3}" type="datetimeFigureOut">
              <a:rPr lang="en-GB" smtClean="0"/>
              <a:pPr/>
              <a:t>12/05/2015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CAA619-7748-4E92-9D1D-A0E4AACB9E4B}" type="slidenum">
              <a:rPr lang="en-GB" smtClean="0"/>
              <a:pPr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9549380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tif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tif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tiff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tif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tif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tif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tif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tif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tif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tif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tif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tif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People‘s Support to the </a:t>
            </a:r>
            <a:r>
              <a:rPr lang="en-US" dirty="0" err="1" smtClean="0"/>
              <a:t>Doi</a:t>
            </a:r>
            <a:r>
              <a:rPr lang="en-US" dirty="0" smtClean="0"/>
              <a:t> </a:t>
            </a:r>
            <a:r>
              <a:rPr lang="en-US" dirty="0" err="1" smtClean="0"/>
              <a:t>Moi</a:t>
            </a:r>
            <a:r>
              <a:rPr lang="en-US" dirty="0" smtClean="0"/>
              <a:t> in Vietnam</a:t>
            </a:r>
            <a:endParaRPr lang="en-GB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Matteo Migheli</a:t>
            </a:r>
          </a:p>
          <a:p>
            <a:r>
              <a:rPr lang="en-GB" dirty="0" smtClean="0"/>
              <a:t>(University of Torino and </a:t>
            </a:r>
            <a:r>
              <a:rPr lang="en-GB" dirty="0" err="1" smtClean="0"/>
              <a:t>CeRP</a:t>
            </a:r>
            <a:r>
              <a:rPr lang="en-GB" dirty="0" smtClean="0"/>
              <a:t>)</a:t>
            </a:r>
          </a:p>
          <a:p>
            <a:r>
              <a:rPr lang="en-GB" dirty="0" smtClean="0"/>
              <a:t>Torino, March 13 2015</a:t>
            </a:r>
            <a:endParaRPr lang="en-GB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5365037"/>
            <a:ext cx="2251834" cy="1492963"/>
          </a:xfrm>
          <a:prstGeom prst="rect">
            <a:avLst/>
          </a:prstGeom>
        </p:spPr>
      </p:pic>
      <p:cxnSp>
        <p:nvCxnSpPr>
          <p:cNvPr id="5" name="Connettore 1 4"/>
          <p:cNvCxnSpPr/>
          <p:nvPr/>
        </p:nvCxnSpPr>
        <p:spPr>
          <a:xfrm flipV="1">
            <a:off x="3615297" y="6213643"/>
            <a:ext cx="7052703" cy="11873"/>
          </a:xfrm>
          <a:prstGeom prst="line">
            <a:avLst/>
          </a:prstGeom>
          <a:ln w="101600" cap="flat" cmpd="sng">
            <a:solidFill>
              <a:srgbClr val="C60621"/>
            </a:solidFill>
            <a:prstDash val="solid"/>
            <a:miter lim="800000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6" name="CasellaDiTesto 5"/>
          <p:cNvSpPr txBox="1"/>
          <p:nvPr/>
        </p:nvSpPr>
        <p:spPr>
          <a:xfrm>
            <a:off x="1558629" y="6459220"/>
            <a:ext cx="9197603" cy="2975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1580"/>
              </a:lnSpc>
            </a:pPr>
            <a:r>
              <a:rPr lang="it-IT" sz="1400" dirty="0" smtClean="0">
                <a:solidFill>
                  <a:srgbClr val="0C397A"/>
                </a:solidFill>
                <a:latin typeface="Constantia" panose="02030602050306030303" pitchFamily="18" charset="0"/>
              </a:rPr>
              <a:t>Campus Luigi Einaudi         Lungo Dora Siena 100/A, 10153 Torino, </a:t>
            </a:r>
            <a:r>
              <a:rPr lang="it-IT" sz="1400" dirty="0" err="1" smtClean="0">
                <a:solidFill>
                  <a:srgbClr val="0C397A"/>
                </a:solidFill>
                <a:latin typeface="Constantia" panose="02030602050306030303" pitchFamily="18" charset="0"/>
              </a:rPr>
              <a:t>Italy</a:t>
            </a:r>
            <a:r>
              <a:rPr lang="it-IT" sz="1400" dirty="0" smtClean="0">
                <a:solidFill>
                  <a:srgbClr val="0C397A"/>
                </a:solidFill>
                <a:latin typeface="Constantia" panose="02030602050306030303" pitchFamily="18" charset="0"/>
              </a:rPr>
              <a:t>         www.est.unito.it</a:t>
            </a:r>
            <a:endParaRPr lang="it-IT" sz="1400" dirty="0">
              <a:solidFill>
                <a:srgbClr val="0C397A"/>
              </a:solidFill>
              <a:latin typeface="Constantia" panose="02030602050306030303" pitchFamily="18" charset="0"/>
            </a:endParaRPr>
          </a:p>
        </p:txBody>
      </p:sp>
      <p:pic>
        <p:nvPicPr>
          <p:cNvPr id="7" name="Immagine 6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046511" y="5181835"/>
            <a:ext cx="1145489" cy="1676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913451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04277"/>
          </a:xfrm>
        </p:spPr>
        <p:txBody>
          <a:bodyPr/>
          <a:lstStyle/>
          <a:p>
            <a:pPr algn="ctr"/>
            <a:r>
              <a:rPr lang="en-GB" dirty="0" smtClean="0"/>
              <a:t>Results</a:t>
            </a:r>
            <a:endParaRPr lang="en-GB" dirty="0"/>
          </a:p>
        </p:txBody>
      </p:sp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529390" y="1129553"/>
            <a:ext cx="7133219" cy="5527999"/>
          </a:xfrm>
          <a:prstGeom prst="rect">
            <a:avLst/>
          </a:prstGeom>
        </p:spPr>
      </p:pic>
      <p:pic>
        <p:nvPicPr>
          <p:cNvPr id="5" name="Segnaposto contenuto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6468364"/>
            <a:ext cx="1678193" cy="389636"/>
          </a:xfrm>
          <a:prstGeom prst="rect">
            <a:avLst/>
          </a:prstGeom>
        </p:spPr>
      </p:pic>
      <p:pic>
        <p:nvPicPr>
          <p:cNvPr id="6" name="Immagine 5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14523"/>
            <a:ext cx="1145489" cy="1676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475999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53670"/>
          </a:xfrm>
        </p:spPr>
        <p:txBody>
          <a:bodyPr>
            <a:normAutofit/>
          </a:bodyPr>
          <a:lstStyle/>
          <a:p>
            <a:pPr algn="ctr"/>
            <a:r>
              <a:rPr lang="en-GB" dirty="0" smtClean="0"/>
              <a:t>Results</a:t>
            </a:r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69817" y="1021977"/>
            <a:ext cx="7052366" cy="56984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Segnaposto contenuto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6468364"/>
            <a:ext cx="1678193" cy="389636"/>
          </a:xfrm>
          <a:prstGeom prst="rect">
            <a:avLst/>
          </a:prstGeom>
        </p:spPr>
      </p:pic>
      <p:pic>
        <p:nvPicPr>
          <p:cNvPr id="6" name="Immagine 5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14523"/>
            <a:ext cx="1145489" cy="1676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109442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58066"/>
          </a:xfrm>
        </p:spPr>
        <p:txBody>
          <a:bodyPr/>
          <a:lstStyle/>
          <a:p>
            <a:pPr algn="ctr"/>
            <a:r>
              <a:rPr lang="en-GB" dirty="0" smtClean="0"/>
              <a:t>Results</a:t>
            </a:r>
            <a:endParaRPr lang="en-GB" dirty="0"/>
          </a:p>
        </p:txBody>
      </p:sp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781936" y="1183340"/>
            <a:ext cx="6628127" cy="5463309"/>
          </a:xfrm>
          <a:prstGeom prst="rect">
            <a:avLst/>
          </a:prstGeom>
        </p:spPr>
      </p:pic>
      <p:pic>
        <p:nvPicPr>
          <p:cNvPr id="5" name="Segnaposto contenuto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6468364"/>
            <a:ext cx="1678193" cy="389636"/>
          </a:xfrm>
          <a:prstGeom prst="rect">
            <a:avLst/>
          </a:prstGeom>
        </p:spPr>
      </p:pic>
      <p:pic>
        <p:nvPicPr>
          <p:cNvPr id="6" name="Immagine 5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14523"/>
            <a:ext cx="1145489" cy="1676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9656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Conclusions</a:t>
            </a:r>
            <a:endParaRPr lang="en-GB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data reveal the existence of a North-South divide</a:t>
            </a:r>
          </a:p>
          <a:p>
            <a:r>
              <a:rPr lang="en-GB" dirty="0" smtClean="0"/>
              <a:t>In particular, southern Vietnamese are less supportive of a market economy than Northern Vietnamese</a:t>
            </a:r>
          </a:p>
          <a:p>
            <a:pPr lvl="1"/>
            <a:r>
              <a:rPr lang="en-GB" dirty="0" smtClean="0"/>
              <a:t>This may be due to the uneven distribution of the benefits of </a:t>
            </a:r>
            <a:r>
              <a:rPr lang="en-GB" i="1" dirty="0" err="1" smtClean="0"/>
              <a:t>Doi</a:t>
            </a:r>
            <a:r>
              <a:rPr lang="en-GB" i="1" dirty="0" smtClean="0"/>
              <a:t> </a:t>
            </a:r>
            <a:r>
              <a:rPr lang="en-GB" i="1" dirty="0" err="1" smtClean="0"/>
              <a:t>Moi</a:t>
            </a:r>
            <a:endParaRPr lang="en-GB" dirty="0" smtClean="0"/>
          </a:p>
          <a:p>
            <a:r>
              <a:rPr lang="en-GB" dirty="0" smtClean="0"/>
              <a:t>I also detect some gender effect (with males more supportive of a M.E. than women), perhaps reflecting the usual gender differences in preferences for competition</a:t>
            </a:r>
          </a:p>
        </p:txBody>
      </p:sp>
      <p:pic>
        <p:nvPicPr>
          <p:cNvPr id="4" name="Segnaposto contenuto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6138672"/>
            <a:ext cx="3212592" cy="719328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498916" y="5968023"/>
            <a:ext cx="5458224" cy="57111"/>
          </a:xfrm>
          <a:prstGeom prst="rect">
            <a:avLst/>
          </a:prstGeom>
        </p:spPr>
      </p:pic>
      <p:sp>
        <p:nvSpPr>
          <p:cNvPr id="6" name="CasellaDiTesto 5"/>
          <p:cNvSpPr txBox="1"/>
          <p:nvPr/>
        </p:nvSpPr>
        <p:spPr>
          <a:xfrm>
            <a:off x="6720625" y="6225686"/>
            <a:ext cx="53576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200" dirty="0" smtClean="0">
                <a:solidFill>
                  <a:schemeClr val="accent5">
                    <a:lumMod val="75000"/>
                  </a:schemeClr>
                </a:solidFill>
                <a:latin typeface="Constantia" panose="02030602050306030303" pitchFamily="18" charset="0"/>
              </a:rPr>
              <a:t>Matteo MIGHELI</a:t>
            </a:r>
            <a:endParaRPr lang="it-IT" sz="1200" i="1" dirty="0" smtClean="0">
              <a:solidFill>
                <a:schemeClr val="accent5">
                  <a:lumMod val="75000"/>
                </a:schemeClr>
              </a:solidFill>
              <a:latin typeface="Constantia" panose="02030602050306030303" pitchFamily="18" charset="0"/>
            </a:endParaRPr>
          </a:p>
          <a:p>
            <a:pPr algn="ctr"/>
            <a:r>
              <a:rPr lang="it-IT" sz="1200" dirty="0" smtClean="0">
                <a:solidFill>
                  <a:schemeClr val="accent5">
                    <a:lumMod val="75000"/>
                  </a:schemeClr>
                </a:solidFill>
                <a:latin typeface="Constantia" panose="02030602050306030303" pitchFamily="18" charset="0"/>
              </a:rPr>
              <a:t>Asian </a:t>
            </a:r>
            <a:r>
              <a:rPr lang="it-IT" sz="1200" dirty="0" err="1" smtClean="0">
                <a:solidFill>
                  <a:schemeClr val="accent5">
                    <a:lumMod val="75000"/>
                  </a:schemeClr>
                </a:solidFill>
                <a:latin typeface="Constantia" panose="02030602050306030303" pitchFamily="18" charset="0"/>
              </a:rPr>
              <a:t>emerging</a:t>
            </a:r>
            <a:r>
              <a:rPr lang="it-IT" sz="1200" dirty="0" smtClean="0">
                <a:solidFill>
                  <a:schemeClr val="accent5">
                    <a:lumMod val="75000"/>
                  </a:schemeClr>
                </a:solidFill>
                <a:latin typeface="Constantia" panose="02030602050306030303" pitchFamily="18" charset="0"/>
              </a:rPr>
              <a:t> </a:t>
            </a:r>
            <a:r>
              <a:rPr lang="it-IT" sz="1200" dirty="0" err="1" smtClean="0">
                <a:solidFill>
                  <a:schemeClr val="accent5">
                    <a:lumMod val="75000"/>
                  </a:schemeClr>
                </a:solidFill>
                <a:latin typeface="Constantia" panose="02030602050306030303" pitchFamily="18" charset="0"/>
              </a:rPr>
              <a:t>economies</a:t>
            </a:r>
            <a:r>
              <a:rPr lang="it-IT" sz="1200" dirty="0" smtClean="0">
                <a:solidFill>
                  <a:schemeClr val="accent5">
                    <a:lumMod val="75000"/>
                  </a:schemeClr>
                </a:solidFill>
                <a:latin typeface="Constantia" panose="02030602050306030303" pitchFamily="18" charset="0"/>
              </a:rPr>
              <a:t> in the post </a:t>
            </a:r>
            <a:r>
              <a:rPr lang="it-IT" sz="1200" dirty="0" err="1" smtClean="0">
                <a:solidFill>
                  <a:schemeClr val="accent5">
                    <a:lumMod val="75000"/>
                  </a:schemeClr>
                </a:solidFill>
                <a:latin typeface="Constantia" panose="02030602050306030303" pitchFamily="18" charset="0"/>
              </a:rPr>
              <a:t>crisis</a:t>
            </a:r>
            <a:r>
              <a:rPr lang="it-IT" sz="1200" dirty="0" smtClean="0">
                <a:solidFill>
                  <a:schemeClr val="accent5">
                    <a:lumMod val="75000"/>
                  </a:schemeClr>
                </a:solidFill>
                <a:latin typeface="Constantia" panose="02030602050306030303" pitchFamily="18" charset="0"/>
              </a:rPr>
              <a:t> era </a:t>
            </a:r>
            <a:endParaRPr lang="it-IT" sz="1200" dirty="0">
              <a:solidFill>
                <a:schemeClr val="accent5">
                  <a:lumMod val="75000"/>
                </a:schemeClr>
              </a:solidFill>
              <a:latin typeface="Constantia" panose="02030602050306030303" pitchFamily="18" charset="0"/>
            </a:endParaRPr>
          </a:p>
        </p:txBody>
      </p:sp>
      <p:pic>
        <p:nvPicPr>
          <p:cNvPr id="7" name="Immagine 6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14523"/>
            <a:ext cx="1145489" cy="1676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552678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Motivation</a:t>
            </a:r>
            <a:endParaRPr lang="en-GB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Vietnam is an interesting natural case of double transition from a market to a planned economy and the </a:t>
            </a:r>
            <a:r>
              <a:rPr lang="en-GB" dirty="0" err="1" smtClean="0"/>
              <a:t>viceversa</a:t>
            </a:r>
            <a:endParaRPr lang="en-GB" dirty="0" smtClean="0"/>
          </a:p>
          <a:p>
            <a:r>
              <a:rPr lang="en-GB" dirty="0" smtClean="0"/>
              <a:t>Actually the first transition has never been completely accomplished in the South</a:t>
            </a:r>
          </a:p>
          <a:p>
            <a:r>
              <a:rPr lang="en-GB" dirty="0" smtClean="0"/>
              <a:t>At the end of the Seventies the Vietnamese Government started a process of economic and social reforms (the </a:t>
            </a:r>
            <a:r>
              <a:rPr lang="en-GB" i="1" dirty="0" err="1" smtClean="0"/>
              <a:t>Doi</a:t>
            </a:r>
            <a:r>
              <a:rPr lang="en-GB" i="1" dirty="0" smtClean="0"/>
              <a:t> </a:t>
            </a:r>
            <a:r>
              <a:rPr lang="en-GB" i="1" dirty="0" err="1" smtClean="0"/>
              <a:t>Moi</a:t>
            </a:r>
            <a:r>
              <a:rPr lang="en-GB" dirty="0" smtClean="0"/>
              <a:t>) that gained momentum since the mid Eighties</a:t>
            </a:r>
          </a:p>
          <a:p>
            <a:r>
              <a:rPr lang="en-GB" dirty="0" smtClean="0"/>
              <a:t>However, reforms, also in non-democratic countries, need the support of the population (Williamson, 1994)</a:t>
            </a:r>
            <a:endParaRPr lang="en-GB" dirty="0"/>
          </a:p>
        </p:txBody>
      </p:sp>
      <p:pic>
        <p:nvPicPr>
          <p:cNvPr id="4" name="Segnaposto contenuto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6138672"/>
            <a:ext cx="3212592" cy="719328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498916" y="5968023"/>
            <a:ext cx="5458224" cy="57111"/>
          </a:xfrm>
          <a:prstGeom prst="rect">
            <a:avLst/>
          </a:prstGeom>
        </p:spPr>
      </p:pic>
      <p:sp>
        <p:nvSpPr>
          <p:cNvPr id="6" name="CasellaDiTesto 5"/>
          <p:cNvSpPr txBox="1"/>
          <p:nvPr/>
        </p:nvSpPr>
        <p:spPr>
          <a:xfrm>
            <a:off x="6720625" y="6225686"/>
            <a:ext cx="53576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200" dirty="0" smtClean="0">
                <a:solidFill>
                  <a:schemeClr val="accent5">
                    <a:lumMod val="75000"/>
                  </a:schemeClr>
                </a:solidFill>
                <a:latin typeface="Constantia" panose="02030602050306030303" pitchFamily="18" charset="0"/>
              </a:rPr>
              <a:t>Matteo MIGHELI</a:t>
            </a:r>
            <a:endParaRPr lang="it-IT" sz="1200" i="1" dirty="0" smtClean="0">
              <a:solidFill>
                <a:schemeClr val="accent5">
                  <a:lumMod val="75000"/>
                </a:schemeClr>
              </a:solidFill>
              <a:latin typeface="Constantia" panose="02030602050306030303" pitchFamily="18" charset="0"/>
            </a:endParaRPr>
          </a:p>
          <a:p>
            <a:pPr algn="ctr"/>
            <a:r>
              <a:rPr lang="it-IT" sz="1200" dirty="0" smtClean="0">
                <a:solidFill>
                  <a:schemeClr val="accent5">
                    <a:lumMod val="75000"/>
                  </a:schemeClr>
                </a:solidFill>
                <a:latin typeface="Constantia" panose="02030602050306030303" pitchFamily="18" charset="0"/>
              </a:rPr>
              <a:t>Asian </a:t>
            </a:r>
            <a:r>
              <a:rPr lang="it-IT" sz="1200" dirty="0" err="1" smtClean="0">
                <a:solidFill>
                  <a:schemeClr val="accent5">
                    <a:lumMod val="75000"/>
                  </a:schemeClr>
                </a:solidFill>
                <a:latin typeface="Constantia" panose="02030602050306030303" pitchFamily="18" charset="0"/>
              </a:rPr>
              <a:t>emerging</a:t>
            </a:r>
            <a:r>
              <a:rPr lang="it-IT" sz="1200" dirty="0" smtClean="0">
                <a:solidFill>
                  <a:schemeClr val="accent5">
                    <a:lumMod val="75000"/>
                  </a:schemeClr>
                </a:solidFill>
                <a:latin typeface="Constantia" panose="02030602050306030303" pitchFamily="18" charset="0"/>
              </a:rPr>
              <a:t> </a:t>
            </a:r>
            <a:r>
              <a:rPr lang="it-IT" sz="1200" dirty="0" err="1" smtClean="0">
                <a:solidFill>
                  <a:schemeClr val="accent5">
                    <a:lumMod val="75000"/>
                  </a:schemeClr>
                </a:solidFill>
                <a:latin typeface="Constantia" panose="02030602050306030303" pitchFamily="18" charset="0"/>
              </a:rPr>
              <a:t>economies</a:t>
            </a:r>
            <a:r>
              <a:rPr lang="it-IT" sz="1200" dirty="0" smtClean="0">
                <a:solidFill>
                  <a:schemeClr val="accent5">
                    <a:lumMod val="75000"/>
                  </a:schemeClr>
                </a:solidFill>
                <a:latin typeface="Constantia" panose="02030602050306030303" pitchFamily="18" charset="0"/>
              </a:rPr>
              <a:t> in the post </a:t>
            </a:r>
            <a:r>
              <a:rPr lang="it-IT" sz="1200" dirty="0" err="1" smtClean="0">
                <a:solidFill>
                  <a:schemeClr val="accent5">
                    <a:lumMod val="75000"/>
                  </a:schemeClr>
                </a:solidFill>
                <a:latin typeface="Constantia" panose="02030602050306030303" pitchFamily="18" charset="0"/>
              </a:rPr>
              <a:t>crisis</a:t>
            </a:r>
            <a:r>
              <a:rPr lang="it-IT" sz="1200" dirty="0" smtClean="0">
                <a:solidFill>
                  <a:schemeClr val="accent5">
                    <a:lumMod val="75000"/>
                  </a:schemeClr>
                </a:solidFill>
                <a:latin typeface="Constantia" panose="02030602050306030303" pitchFamily="18" charset="0"/>
              </a:rPr>
              <a:t> era </a:t>
            </a:r>
            <a:endParaRPr lang="it-IT" sz="1200" dirty="0">
              <a:solidFill>
                <a:schemeClr val="accent5">
                  <a:lumMod val="75000"/>
                </a:schemeClr>
              </a:solidFill>
              <a:latin typeface="Constantia" panose="02030602050306030303" pitchFamily="18" charset="0"/>
            </a:endParaRPr>
          </a:p>
        </p:txBody>
      </p:sp>
      <p:pic>
        <p:nvPicPr>
          <p:cNvPr id="7" name="Immagine 6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14523"/>
            <a:ext cx="1145489" cy="1676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677154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Economic </a:t>
            </a:r>
            <a:r>
              <a:rPr lang="en-GB" i="1" dirty="0" err="1" smtClean="0"/>
              <a:t>Doi</a:t>
            </a:r>
            <a:r>
              <a:rPr lang="en-GB" i="1" dirty="0" smtClean="0"/>
              <a:t> </a:t>
            </a:r>
            <a:r>
              <a:rPr lang="en-GB" i="1" dirty="0" err="1" smtClean="0"/>
              <a:t>Moi</a:t>
            </a:r>
            <a:endParaRPr lang="en-GB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</a:t>
            </a:r>
            <a:r>
              <a:rPr lang="en-GB" i="1" dirty="0" err="1" smtClean="0"/>
              <a:t>Doi</a:t>
            </a:r>
            <a:r>
              <a:rPr lang="en-GB" i="1" dirty="0" smtClean="0"/>
              <a:t> </a:t>
            </a:r>
            <a:r>
              <a:rPr lang="en-GB" i="1" dirty="0" err="1" smtClean="0"/>
              <a:t>Moi</a:t>
            </a:r>
            <a:r>
              <a:rPr lang="en-GB" dirty="0" smtClean="0"/>
              <a:t> has been involving many aspects of the social life in Vietnam</a:t>
            </a:r>
          </a:p>
          <a:p>
            <a:r>
              <a:rPr lang="en-GB" dirty="0" smtClean="0"/>
              <a:t>Here I focus on the economic aspects only </a:t>
            </a:r>
          </a:p>
          <a:p>
            <a:r>
              <a:rPr lang="en-GB" dirty="0" smtClean="0"/>
              <a:t>In spite of the long time elapsed since the beginning of the process, only some economic sectors have been liberalised so far (rice)</a:t>
            </a:r>
          </a:p>
          <a:p>
            <a:r>
              <a:rPr lang="en-GB" dirty="0" smtClean="0"/>
              <a:t>The process has entailed large re-distributions of land, with non-market criteria</a:t>
            </a:r>
          </a:p>
          <a:p>
            <a:r>
              <a:rPr lang="en-GB" dirty="0" smtClean="0"/>
              <a:t>BUT: in the South the land had never been fully collectivised</a:t>
            </a:r>
            <a:endParaRPr lang="en-GB" dirty="0"/>
          </a:p>
        </p:txBody>
      </p:sp>
      <p:pic>
        <p:nvPicPr>
          <p:cNvPr id="4" name="Segnaposto contenuto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6138672"/>
            <a:ext cx="3212592" cy="719328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498916" y="5968023"/>
            <a:ext cx="5458224" cy="57111"/>
          </a:xfrm>
          <a:prstGeom prst="rect">
            <a:avLst/>
          </a:prstGeom>
        </p:spPr>
      </p:pic>
      <p:sp>
        <p:nvSpPr>
          <p:cNvPr id="6" name="CasellaDiTesto 5"/>
          <p:cNvSpPr txBox="1"/>
          <p:nvPr/>
        </p:nvSpPr>
        <p:spPr>
          <a:xfrm>
            <a:off x="6720625" y="6225686"/>
            <a:ext cx="53576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200" dirty="0" smtClean="0">
                <a:solidFill>
                  <a:schemeClr val="accent5">
                    <a:lumMod val="75000"/>
                  </a:schemeClr>
                </a:solidFill>
                <a:latin typeface="Constantia" panose="02030602050306030303" pitchFamily="18" charset="0"/>
              </a:rPr>
              <a:t>Matteo MIGHELI</a:t>
            </a:r>
            <a:endParaRPr lang="it-IT" sz="1200" i="1" dirty="0" smtClean="0">
              <a:solidFill>
                <a:schemeClr val="accent5">
                  <a:lumMod val="75000"/>
                </a:schemeClr>
              </a:solidFill>
              <a:latin typeface="Constantia" panose="02030602050306030303" pitchFamily="18" charset="0"/>
            </a:endParaRPr>
          </a:p>
          <a:p>
            <a:pPr algn="ctr"/>
            <a:r>
              <a:rPr lang="it-IT" sz="1200" dirty="0" smtClean="0">
                <a:solidFill>
                  <a:schemeClr val="accent5">
                    <a:lumMod val="75000"/>
                  </a:schemeClr>
                </a:solidFill>
                <a:latin typeface="Constantia" panose="02030602050306030303" pitchFamily="18" charset="0"/>
              </a:rPr>
              <a:t>Asian </a:t>
            </a:r>
            <a:r>
              <a:rPr lang="it-IT" sz="1200" dirty="0" err="1" smtClean="0">
                <a:solidFill>
                  <a:schemeClr val="accent5">
                    <a:lumMod val="75000"/>
                  </a:schemeClr>
                </a:solidFill>
                <a:latin typeface="Constantia" panose="02030602050306030303" pitchFamily="18" charset="0"/>
              </a:rPr>
              <a:t>emerging</a:t>
            </a:r>
            <a:r>
              <a:rPr lang="it-IT" sz="1200" dirty="0" smtClean="0">
                <a:solidFill>
                  <a:schemeClr val="accent5">
                    <a:lumMod val="75000"/>
                  </a:schemeClr>
                </a:solidFill>
                <a:latin typeface="Constantia" panose="02030602050306030303" pitchFamily="18" charset="0"/>
              </a:rPr>
              <a:t> </a:t>
            </a:r>
            <a:r>
              <a:rPr lang="it-IT" sz="1200" dirty="0" err="1" smtClean="0">
                <a:solidFill>
                  <a:schemeClr val="accent5">
                    <a:lumMod val="75000"/>
                  </a:schemeClr>
                </a:solidFill>
                <a:latin typeface="Constantia" panose="02030602050306030303" pitchFamily="18" charset="0"/>
              </a:rPr>
              <a:t>economies</a:t>
            </a:r>
            <a:r>
              <a:rPr lang="it-IT" sz="1200" dirty="0" smtClean="0">
                <a:solidFill>
                  <a:schemeClr val="accent5">
                    <a:lumMod val="75000"/>
                  </a:schemeClr>
                </a:solidFill>
                <a:latin typeface="Constantia" panose="02030602050306030303" pitchFamily="18" charset="0"/>
              </a:rPr>
              <a:t> in the post </a:t>
            </a:r>
            <a:r>
              <a:rPr lang="it-IT" sz="1200" dirty="0" err="1" smtClean="0">
                <a:solidFill>
                  <a:schemeClr val="accent5">
                    <a:lumMod val="75000"/>
                  </a:schemeClr>
                </a:solidFill>
                <a:latin typeface="Constantia" panose="02030602050306030303" pitchFamily="18" charset="0"/>
              </a:rPr>
              <a:t>crisis</a:t>
            </a:r>
            <a:r>
              <a:rPr lang="it-IT" sz="1200" dirty="0" smtClean="0">
                <a:solidFill>
                  <a:schemeClr val="accent5">
                    <a:lumMod val="75000"/>
                  </a:schemeClr>
                </a:solidFill>
                <a:latin typeface="Constantia" panose="02030602050306030303" pitchFamily="18" charset="0"/>
              </a:rPr>
              <a:t> era </a:t>
            </a:r>
            <a:endParaRPr lang="it-IT" sz="1200" dirty="0">
              <a:solidFill>
                <a:schemeClr val="accent5">
                  <a:lumMod val="75000"/>
                </a:schemeClr>
              </a:solidFill>
              <a:latin typeface="Constantia" panose="02030602050306030303" pitchFamily="18" charset="0"/>
            </a:endParaRPr>
          </a:p>
        </p:txBody>
      </p:sp>
      <p:pic>
        <p:nvPicPr>
          <p:cNvPr id="7" name="Immagine 6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14523"/>
            <a:ext cx="1145489" cy="1676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763189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Economic </a:t>
            </a:r>
            <a:r>
              <a:rPr lang="en-GB" i="1" dirty="0" err="1" smtClean="0"/>
              <a:t>Doi</a:t>
            </a:r>
            <a:r>
              <a:rPr lang="en-GB" i="1" dirty="0" smtClean="0"/>
              <a:t> </a:t>
            </a:r>
            <a:r>
              <a:rPr lang="en-GB" i="1" dirty="0" err="1" smtClean="0"/>
              <a:t>Moi</a:t>
            </a:r>
            <a:endParaRPr lang="en-GB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Boosted private entrepreneurship in the industrial sector</a:t>
            </a:r>
          </a:p>
          <a:p>
            <a:r>
              <a:rPr lang="en-GB" dirty="0" smtClean="0"/>
              <a:t>Abolished flat wages</a:t>
            </a:r>
          </a:p>
          <a:p>
            <a:r>
              <a:rPr lang="en-GB" dirty="0" smtClean="0"/>
              <a:t>Failed in privatising agriculture in the North (re-institutions of co-operatives in 1998 after abolition in 1986)</a:t>
            </a:r>
          </a:p>
          <a:p>
            <a:r>
              <a:rPr lang="en-GB" dirty="0" smtClean="0"/>
              <a:t>Increased the urban-rural dichotomy</a:t>
            </a:r>
            <a:endParaRPr lang="en-GB" dirty="0"/>
          </a:p>
        </p:txBody>
      </p:sp>
      <p:pic>
        <p:nvPicPr>
          <p:cNvPr id="4" name="Segnaposto contenuto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6138672"/>
            <a:ext cx="3212592" cy="719328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498916" y="5968023"/>
            <a:ext cx="5458224" cy="57111"/>
          </a:xfrm>
          <a:prstGeom prst="rect">
            <a:avLst/>
          </a:prstGeom>
        </p:spPr>
      </p:pic>
      <p:sp>
        <p:nvSpPr>
          <p:cNvPr id="6" name="CasellaDiTesto 5"/>
          <p:cNvSpPr txBox="1"/>
          <p:nvPr/>
        </p:nvSpPr>
        <p:spPr>
          <a:xfrm>
            <a:off x="6720625" y="6225686"/>
            <a:ext cx="53576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200" dirty="0" smtClean="0">
                <a:solidFill>
                  <a:schemeClr val="accent5">
                    <a:lumMod val="75000"/>
                  </a:schemeClr>
                </a:solidFill>
                <a:latin typeface="Constantia" panose="02030602050306030303" pitchFamily="18" charset="0"/>
              </a:rPr>
              <a:t>Matteo MIGHELI</a:t>
            </a:r>
            <a:endParaRPr lang="it-IT" sz="1200" i="1" dirty="0" smtClean="0">
              <a:solidFill>
                <a:schemeClr val="accent5">
                  <a:lumMod val="75000"/>
                </a:schemeClr>
              </a:solidFill>
              <a:latin typeface="Constantia" panose="02030602050306030303" pitchFamily="18" charset="0"/>
            </a:endParaRPr>
          </a:p>
          <a:p>
            <a:pPr algn="ctr"/>
            <a:r>
              <a:rPr lang="it-IT" sz="1200" dirty="0" smtClean="0">
                <a:solidFill>
                  <a:schemeClr val="accent5">
                    <a:lumMod val="75000"/>
                  </a:schemeClr>
                </a:solidFill>
                <a:latin typeface="Constantia" panose="02030602050306030303" pitchFamily="18" charset="0"/>
              </a:rPr>
              <a:t>Asian </a:t>
            </a:r>
            <a:r>
              <a:rPr lang="it-IT" sz="1200" dirty="0" err="1" smtClean="0">
                <a:solidFill>
                  <a:schemeClr val="accent5">
                    <a:lumMod val="75000"/>
                  </a:schemeClr>
                </a:solidFill>
                <a:latin typeface="Constantia" panose="02030602050306030303" pitchFamily="18" charset="0"/>
              </a:rPr>
              <a:t>emerging</a:t>
            </a:r>
            <a:r>
              <a:rPr lang="it-IT" sz="1200" dirty="0" smtClean="0">
                <a:solidFill>
                  <a:schemeClr val="accent5">
                    <a:lumMod val="75000"/>
                  </a:schemeClr>
                </a:solidFill>
                <a:latin typeface="Constantia" panose="02030602050306030303" pitchFamily="18" charset="0"/>
              </a:rPr>
              <a:t> </a:t>
            </a:r>
            <a:r>
              <a:rPr lang="it-IT" sz="1200" dirty="0" err="1" smtClean="0">
                <a:solidFill>
                  <a:schemeClr val="accent5">
                    <a:lumMod val="75000"/>
                  </a:schemeClr>
                </a:solidFill>
                <a:latin typeface="Constantia" panose="02030602050306030303" pitchFamily="18" charset="0"/>
              </a:rPr>
              <a:t>economies</a:t>
            </a:r>
            <a:r>
              <a:rPr lang="it-IT" sz="1200" dirty="0" smtClean="0">
                <a:solidFill>
                  <a:schemeClr val="accent5">
                    <a:lumMod val="75000"/>
                  </a:schemeClr>
                </a:solidFill>
                <a:latin typeface="Constantia" panose="02030602050306030303" pitchFamily="18" charset="0"/>
              </a:rPr>
              <a:t> in the post </a:t>
            </a:r>
            <a:r>
              <a:rPr lang="it-IT" sz="1200" dirty="0" err="1" smtClean="0">
                <a:solidFill>
                  <a:schemeClr val="accent5">
                    <a:lumMod val="75000"/>
                  </a:schemeClr>
                </a:solidFill>
                <a:latin typeface="Constantia" panose="02030602050306030303" pitchFamily="18" charset="0"/>
              </a:rPr>
              <a:t>crisis</a:t>
            </a:r>
            <a:r>
              <a:rPr lang="it-IT" sz="1200" dirty="0" smtClean="0">
                <a:solidFill>
                  <a:schemeClr val="accent5">
                    <a:lumMod val="75000"/>
                  </a:schemeClr>
                </a:solidFill>
                <a:latin typeface="Constantia" panose="02030602050306030303" pitchFamily="18" charset="0"/>
              </a:rPr>
              <a:t> era </a:t>
            </a:r>
            <a:endParaRPr lang="it-IT" sz="1200" dirty="0">
              <a:solidFill>
                <a:schemeClr val="accent5">
                  <a:lumMod val="75000"/>
                </a:schemeClr>
              </a:solidFill>
              <a:latin typeface="Constantia" panose="02030602050306030303" pitchFamily="18" charset="0"/>
            </a:endParaRPr>
          </a:p>
        </p:txBody>
      </p:sp>
      <p:pic>
        <p:nvPicPr>
          <p:cNvPr id="7" name="Immagine 6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14523"/>
            <a:ext cx="1145489" cy="1676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30333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Aims</a:t>
            </a:r>
            <a:endParaRPr lang="en-GB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Using micro-data from the </a:t>
            </a:r>
            <a:r>
              <a:rPr lang="en-GB" i="1" dirty="0" smtClean="0"/>
              <a:t>World Values Survey</a:t>
            </a:r>
            <a:r>
              <a:rPr lang="en-GB" dirty="0" smtClean="0"/>
              <a:t> this work tries to assess:</a:t>
            </a:r>
          </a:p>
          <a:p>
            <a:pPr lvl="1"/>
            <a:r>
              <a:rPr lang="en-GB" b="1" dirty="0" smtClean="0"/>
              <a:t>Whether people in different jobs are more or less supportive of the process of renovation, since it abolished </a:t>
            </a:r>
          </a:p>
          <a:p>
            <a:pPr lvl="1"/>
            <a:r>
              <a:rPr lang="en-GB" dirty="0" smtClean="0"/>
              <a:t>Whether an urban-rural divide exists with respect to this support</a:t>
            </a:r>
          </a:p>
          <a:p>
            <a:pPr lvl="1"/>
            <a:r>
              <a:rPr lang="en-GB" dirty="0" smtClean="0"/>
              <a:t>Whether there are differences between the North and the South</a:t>
            </a:r>
            <a:endParaRPr lang="en-GB" dirty="0"/>
          </a:p>
        </p:txBody>
      </p:sp>
      <p:pic>
        <p:nvPicPr>
          <p:cNvPr id="4" name="Segnaposto contenuto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6138672"/>
            <a:ext cx="3212592" cy="719328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498916" y="5968023"/>
            <a:ext cx="5458224" cy="57111"/>
          </a:xfrm>
          <a:prstGeom prst="rect">
            <a:avLst/>
          </a:prstGeom>
        </p:spPr>
      </p:pic>
      <p:sp>
        <p:nvSpPr>
          <p:cNvPr id="6" name="CasellaDiTesto 5"/>
          <p:cNvSpPr txBox="1"/>
          <p:nvPr/>
        </p:nvSpPr>
        <p:spPr>
          <a:xfrm>
            <a:off x="6720625" y="6225686"/>
            <a:ext cx="53576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200" dirty="0" smtClean="0">
                <a:solidFill>
                  <a:schemeClr val="accent5">
                    <a:lumMod val="75000"/>
                  </a:schemeClr>
                </a:solidFill>
                <a:latin typeface="Constantia" panose="02030602050306030303" pitchFamily="18" charset="0"/>
              </a:rPr>
              <a:t>Matteo MIGHELI</a:t>
            </a:r>
            <a:endParaRPr lang="it-IT" sz="1200" i="1" dirty="0" smtClean="0">
              <a:solidFill>
                <a:schemeClr val="accent5">
                  <a:lumMod val="75000"/>
                </a:schemeClr>
              </a:solidFill>
              <a:latin typeface="Constantia" panose="02030602050306030303" pitchFamily="18" charset="0"/>
            </a:endParaRPr>
          </a:p>
          <a:p>
            <a:pPr algn="ctr"/>
            <a:r>
              <a:rPr lang="it-IT" sz="1200" dirty="0" smtClean="0">
                <a:solidFill>
                  <a:schemeClr val="accent5">
                    <a:lumMod val="75000"/>
                  </a:schemeClr>
                </a:solidFill>
                <a:latin typeface="Constantia" panose="02030602050306030303" pitchFamily="18" charset="0"/>
              </a:rPr>
              <a:t>Asian </a:t>
            </a:r>
            <a:r>
              <a:rPr lang="it-IT" sz="1200" dirty="0" err="1" smtClean="0">
                <a:solidFill>
                  <a:schemeClr val="accent5">
                    <a:lumMod val="75000"/>
                  </a:schemeClr>
                </a:solidFill>
                <a:latin typeface="Constantia" panose="02030602050306030303" pitchFamily="18" charset="0"/>
              </a:rPr>
              <a:t>emerging</a:t>
            </a:r>
            <a:r>
              <a:rPr lang="it-IT" sz="1200" dirty="0" smtClean="0">
                <a:solidFill>
                  <a:schemeClr val="accent5">
                    <a:lumMod val="75000"/>
                  </a:schemeClr>
                </a:solidFill>
                <a:latin typeface="Constantia" panose="02030602050306030303" pitchFamily="18" charset="0"/>
              </a:rPr>
              <a:t> </a:t>
            </a:r>
            <a:r>
              <a:rPr lang="it-IT" sz="1200" dirty="0" err="1" smtClean="0">
                <a:solidFill>
                  <a:schemeClr val="accent5">
                    <a:lumMod val="75000"/>
                  </a:schemeClr>
                </a:solidFill>
                <a:latin typeface="Constantia" panose="02030602050306030303" pitchFamily="18" charset="0"/>
              </a:rPr>
              <a:t>economies</a:t>
            </a:r>
            <a:r>
              <a:rPr lang="it-IT" sz="1200" dirty="0" smtClean="0">
                <a:solidFill>
                  <a:schemeClr val="accent5">
                    <a:lumMod val="75000"/>
                  </a:schemeClr>
                </a:solidFill>
                <a:latin typeface="Constantia" panose="02030602050306030303" pitchFamily="18" charset="0"/>
              </a:rPr>
              <a:t> in the post </a:t>
            </a:r>
            <a:r>
              <a:rPr lang="it-IT" sz="1200" dirty="0" err="1" smtClean="0">
                <a:solidFill>
                  <a:schemeClr val="accent5">
                    <a:lumMod val="75000"/>
                  </a:schemeClr>
                </a:solidFill>
                <a:latin typeface="Constantia" panose="02030602050306030303" pitchFamily="18" charset="0"/>
              </a:rPr>
              <a:t>crisis</a:t>
            </a:r>
            <a:r>
              <a:rPr lang="it-IT" sz="1200" dirty="0" smtClean="0">
                <a:solidFill>
                  <a:schemeClr val="accent5">
                    <a:lumMod val="75000"/>
                  </a:schemeClr>
                </a:solidFill>
                <a:latin typeface="Constantia" panose="02030602050306030303" pitchFamily="18" charset="0"/>
              </a:rPr>
              <a:t> era </a:t>
            </a:r>
            <a:endParaRPr lang="it-IT" sz="1200" dirty="0">
              <a:solidFill>
                <a:schemeClr val="accent5">
                  <a:lumMod val="75000"/>
                </a:schemeClr>
              </a:solidFill>
              <a:latin typeface="Constantia" panose="02030602050306030303" pitchFamily="18" charset="0"/>
            </a:endParaRPr>
          </a:p>
        </p:txBody>
      </p:sp>
      <p:pic>
        <p:nvPicPr>
          <p:cNvPr id="7" name="Immagine 6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14523"/>
            <a:ext cx="1145489" cy="1676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177235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Data</a:t>
            </a:r>
            <a:endParaRPr lang="en-GB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Three waves of the WVS</a:t>
            </a:r>
          </a:p>
          <a:p>
            <a:r>
              <a:rPr lang="en-GB" dirty="0" smtClean="0"/>
              <a:t>Repeated cross-sections (i.e. not panel)</a:t>
            </a:r>
          </a:p>
          <a:p>
            <a:r>
              <a:rPr lang="en-GB" dirty="0" smtClean="0"/>
              <a:t>Data are collected at provincial level</a:t>
            </a:r>
          </a:p>
          <a:p>
            <a:pPr lvl="1"/>
            <a:r>
              <a:rPr lang="en-GB" dirty="0" smtClean="0"/>
              <a:t>Important: the current administrative division fully reproduces the division in the two pre-1975 countries</a:t>
            </a:r>
          </a:p>
          <a:p>
            <a:r>
              <a:rPr lang="en-GB" dirty="0" smtClean="0"/>
              <a:t>Cleaned data: 2,495 households</a:t>
            </a:r>
          </a:p>
          <a:p>
            <a:r>
              <a:rPr lang="en-GB" dirty="0" smtClean="0"/>
              <a:t>I analyse the answers to five questions, which capture the people’s preferences over as many aspects of a market economy</a:t>
            </a:r>
          </a:p>
          <a:p>
            <a:endParaRPr lang="en-GB" dirty="0" smtClean="0"/>
          </a:p>
          <a:p>
            <a:endParaRPr lang="en-GB" dirty="0"/>
          </a:p>
        </p:txBody>
      </p:sp>
      <p:pic>
        <p:nvPicPr>
          <p:cNvPr id="4" name="Segnaposto contenuto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6138672"/>
            <a:ext cx="3212592" cy="719328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498916" y="5968023"/>
            <a:ext cx="5458224" cy="57111"/>
          </a:xfrm>
          <a:prstGeom prst="rect">
            <a:avLst/>
          </a:prstGeom>
        </p:spPr>
      </p:pic>
      <p:sp>
        <p:nvSpPr>
          <p:cNvPr id="6" name="CasellaDiTesto 5"/>
          <p:cNvSpPr txBox="1"/>
          <p:nvPr/>
        </p:nvSpPr>
        <p:spPr>
          <a:xfrm>
            <a:off x="6720625" y="6225686"/>
            <a:ext cx="53576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200" dirty="0" smtClean="0">
                <a:solidFill>
                  <a:schemeClr val="accent5">
                    <a:lumMod val="75000"/>
                  </a:schemeClr>
                </a:solidFill>
                <a:latin typeface="Constantia" panose="02030602050306030303" pitchFamily="18" charset="0"/>
              </a:rPr>
              <a:t>Matteo MIGHELI</a:t>
            </a:r>
            <a:endParaRPr lang="it-IT" sz="1200" i="1" dirty="0" smtClean="0">
              <a:solidFill>
                <a:schemeClr val="accent5">
                  <a:lumMod val="75000"/>
                </a:schemeClr>
              </a:solidFill>
              <a:latin typeface="Constantia" panose="02030602050306030303" pitchFamily="18" charset="0"/>
            </a:endParaRPr>
          </a:p>
          <a:p>
            <a:pPr algn="ctr"/>
            <a:r>
              <a:rPr lang="it-IT" sz="1200" dirty="0" smtClean="0">
                <a:solidFill>
                  <a:schemeClr val="accent5">
                    <a:lumMod val="75000"/>
                  </a:schemeClr>
                </a:solidFill>
                <a:latin typeface="Constantia" panose="02030602050306030303" pitchFamily="18" charset="0"/>
              </a:rPr>
              <a:t>Asian </a:t>
            </a:r>
            <a:r>
              <a:rPr lang="it-IT" sz="1200" dirty="0" err="1" smtClean="0">
                <a:solidFill>
                  <a:schemeClr val="accent5">
                    <a:lumMod val="75000"/>
                  </a:schemeClr>
                </a:solidFill>
                <a:latin typeface="Constantia" panose="02030602050306030303" pitchFamily="18" charset="0"/>
              </a:rPr>
              <a:t>emerging</a:t>
            </a:r>
            <a:r>
              <a:rPr lang="it-IT" sz="1200" dirty="0" smtClean="0">
                <a:solidFill>
                  <a:schemeClr val="accent5">
                    <a:lumMod val="75000"/>
                  </a:schemeClr>
                </a:solidFill>
                <a:latin typeface="Constantia" panose="02030602050306030303" pitchFamily="18" charset="0"/>
              </a:rPr>
              <a:t> </a:t>
            </a:r>
            <a:r>
              <a:rPr lang="it-IT" sz="1200" dirty="0" err="1" smtClean="0">
                <a:solidFill>
                  <a:schemeClr val="accent5">
                    <a:lumMod val="75000"/>
                  </a:schemeClr>
                </a:solidFill>
                <a:latin typeface="Constantia" panose="02030602050306030303" pitchFamily="18" charset="0"/>
              </a:rPr>
              <a:t>economies</a:t>
            </a:r>
            <a:r>
              <a:rPr lang="it-IT" sz="1200" dirty="0" smtClean="0">
                <a:solidFill>
                  <a:schemeClr val="accent5">
                    <a:lumMod val="75000"/>
                  </a:schemeClr>
                </a:solidFill>
                <a:latin typeface="Constantia" panose="02030602050306030303" pitchFamily="18" charset="0"/>
              </a:rPr>
              <a:t> in the post </a:t>
            </a:r>
            <a:r>
              <a:rPr lang="it-IT" sz="1200" dirty="0" err="1" smtClean="0">
                <a:solidFill>
                  <a:schemeClr val="accent5">
                    <a:lumMod val="75000"/>
                  </a:schemeClr>
                </a:solidFill>
                <a:latin typeface="Constantia" panose="02030602050306030303" pitchFamily="18" charset="0"/>
              </a:rPr>
              <a:t>crisis</a:t>
            </a:r>
            <a:r>
              <a:rPr lang="it-IT" sz="1200" dirty="0" smtClean="0">
                <a:solidFill>
                  <a:schemeClr val="accent5">
                    <a:lumMod val="75000"/>
                  </a:schemeClr>
                </a:solidFill>
                <a:latin typeface="Constantia" panose="02030602050306030303" pitchFamily="18" charset="0"/>
              </a:rPr>
              <a:t> era </a:t>
            </a:r>
            <a:endParaRPr lang="it-IT" sz="1200" dirty="0">
              <a:solidFill>
                <a:schemeClr val="accent5">
                  <a:lumMod val="75000"/>
                </a:schemeClr>
              </a:solidFill>
              <a:latin typeface="Constantia" panose="02030602050306030303" pitchFamily="18" charset="0"/>
            </a:endParaRPr>
          </a:p>
        </p:txBody>
      </p:sp>
      <p:pic>
        <p:nvPicPr>
          <p:cNvPr id="7" name="Immagine 6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14523"/>
            <a:ext cx="1145489" cy="1676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954242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Questions</a:t>
            </a:r>
            <a:endParaRPr lang="en-GB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i="1" dirty="0"/>
              <a:t>Now I'd like you to tell me your views on various issues. How would you place your views on this scale? 1 means you agree completely with the statement on the left; 10 means you agree completely with the statement on the right; and if your views fall somewhere in between, you can choose any number in </a:t>
            </a:r>
            <a:r>
              <a:rPr lang="en-GB" i="1" dirty="0" smtClean="0"/>
              <a:t>between.</a:t>
            </a:r>
          </a:p>
          <a:p>
            <a:pPr lvl="1"/>
            <a:r>
              <a:rPr lang="en-GB" i="1" dirty="0"/>
              <a:t>Competition is good. It stimulates people to work hard and develop new ideas vs. Competition is harmful. It brings out the worst in </a:t>
            </a:r>
            <a:r>
              <a:rPr lang="en-GB" i="1" dirty="0" smtClean="0"/>
              <a:t>people</a:t>
            </a:r>
          </a:p>
          <a:p>
            <a:pPr lvl="1"/>
            <a:r>
              <a:rPr lang="en-GB" i="1" dirty="0"/>
              <a:t>Private ownership of business should be increased vs. Government ownership of business should be </a:t>
            </a:r>
            <a:r>
              <a:rPr lang="en-GB" i="1" dirty="0" smtClean="0"/>
              <a:t>increased</a:t>
            </a:r>
          </a:p>
          <a:p>
            <a:pPr lvl="1"/>
            <a:r>
              <a:rPr lang="en-US" i="1" dirty="0"/>
              <a:t>Incomes should be made more equal vs We need larger income differences as incentives</a:t>
            </a:r>
            <a:endParaRPr lang="en-GB" i="1" dirty="0"/>
          </a:p>
        </p:txBody>
      </p:sp>
      <p:pic>
        <p:nvPicPr>
          <p:cNvPr id="4" name="Segnaposto contenuto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6138672"/>
            <a:ext cx="3212592" cy="719328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498916" y="5968023"/>
            <a:ext cx="5458224" cy="57111"/>
          </a:xfrm>
          <a:prstGeom prst="rect">
            <a:avLst/>
          </a:prstGeom>
        </p:spPr>
      </p:pic>
      <p:sp>
        <p:nvSpPr>
          <p:cNvPr id="6" name="CasellaDiTesto 5"/>
          <p:cNvSpPr txBox="1"/>
          <p:nvPr/>
        </p:nvSpPr>
        <p:spPr>
          <a:xfrm>
            <a:off x="6720625" y="6225686"/>
            <a:ext cx="53576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200" dirty="0" smtClean="0">
                <a:solidFill>
                  <a:schemeClr val="accent5">
                    <a:lumMod val="75000"/>
                  </a:schemeClr>
                </a:solidFill>
                <a:latin typeface="Constantia" panose="02030602050306030303" pitchFamily="18" charset="0"/>
              </a:rPr>
              <a:t>Matteo MIGHELI</a:t>
            </a:r>
            <a:endParaRPr lang="it-IT" sz="1200" i="1" dirty="0" smtClean="0">
              <a:solidFill>
                <a:schemeClr val="accent5">
                  <a:lumMod val="75000"/>
                </a:schemeClr>
              </a:solidFill>
              <a:latin typeface="Constantia" panose="02030602050306030303" pitchFamily="18" charset="0"/>
            </a:endParaRPr>
          </a:p>
          <a:p>
            <a:pPr algn="ctr"/>
            <a:r>
              <a:rPr lang="it-IT" sz="1200" dirty="0" smtClean="0">
                <a:solidFill>
                  <a:schemeClr val="accent5">
                    <a:lumMod val="75000"/>
                  </a:schemeClr>
                </a:solidFill>
                <a:latin typeface="Constantia" panose="02030602050306030303" pitchFamily="18" charset="0"/>
              </a:rPr>
              <a:t>Asian </a:t>
            </a:r>
            <a:r>
              <a:rPr lang="it-IT" sz="1200" dirty="0" err="1" smtClean="0">
                <a:solidFill>
                  <a:schemeClr val="accent5">
                    <a:lumMod val="75000"/>
                  </a:schemeClr>
                </a:solidFill>
                <a:latin typeface="Constantia" panose="02030602050306030303" pitchFamily="18" charset="0"/>
              </a:rPr>
              <a:t>emerging</a:t>
            </a:r>
            <a:r>
              <a:rPr lang="it-IT" sz="1200" dirty="0" smtClean="0">
                <a:solidFill>
                  <a:schemeClr val="accent5">
                    <a:lumMod val="75000"/>
                  </a:schemeClr>
                </a:solidFill>
                <a:latin typeface="Constantia" panose="02030602050306030303" pitchFamily="18" charset="0"/>
              </a:rPr>
              <a:t> </a:t>
            </a:r>
            <a:r>
              <a:rPr lang="it-IT" sz="1200" dirty="0" err="1" smtClean="0">
                <a:solidFill>
                  <a:schemeClr val="accent5">
                    <a:lumMod val="75000"/>
                  </a:schemeClr>
                </a:solidFill>
                <a:latin typeface="Constantia" panose="02030602050306030303" pitchFamily="18" charset="0"/>
              </a:rPr>
              <a:t>economies</a:t>
            </a:r>
            <a:r>
              <a:rPr lang="it-IT" sz="1200" dirty="0" smtClean="0">
                <a:solidFill>
                  <a:schemeClr val="accent5">
                    <a:lumMod val="75000"/>
                  </a:schemeClr>
                </a:solidFill>
                <a:latin typeface="Constantia" panose="02030602050306030303" pitchFamily="18" charset="0"/>
              </a:rPr>
              <a:t> in the post </a:t>
            </a:r>
            <a:r>
              <a:rPr lang="it-IT" sz="1200" dirty="0" err="1" smtClean="0">
                <a:solidFill>
                  <a:schemeClr val="accent5">
                    <a:lumMod val="75000"/>
                  </a:schemeClr>
                </a:solidFill>
                <a:latin typeface="Constantia" panose="02030602050306030303" pitchFamily="18" charset="0"/>
              </a:rPr>
              <a:t>crisis</a:t>
            </a:r>
            <a:r>
              <a:rPr lang="it-IT" sz="1200" dirty="0" smtClean="0">
                <a:solidFill>
                  <a:schemeClr val="accent5">
                    <a:lumMod val="75000"/>
                  </a:schemeClr>
                </a:solidFill>
                <a:latin typeface="Constantia" panose="02030602050306030303" pitchFamily="18" charset="0"/>
              </a:rPr>
              <a:t> era </a:t>
            </a:r>
            <a:endParaRPr lang="it-IT" sz="1200" dirty="0">
              <a:solidFill>
                <a:schemeClr val="accent5">
                  <a:lumMod val="75000"/>
                </a:schemeClr>
              </a:solidFill>
              <a:latin typeface="Constantia" panose="02030602050306030303" pitchFamily="18" charset="0"/>
            </a:endParaRPr>
          </a:p>
        </p:txBody>
      </p:sp>
      <p:pic>
        <p:nvPicPr>
          <p:cNvPr id="7" name="Immagine 6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14523"/>
            <a:ext cx="1145489" cy="1676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96229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Methodology</a:t>
            </a:r>
            <a:endParaRPr lang="en-GB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All the dependent variables are discrete, and are therefore analysed by the means of ordered </a:t>
            </a:r>
            <a:r>
              <a:rPr lang="en-GB" dirty="0" err="1" smtClean="0"/>
              <a:t>probit</a:t>
            </a:r>
            <a:r>
              <a:rPr lang="en-GB" dirty="0" smtClean="0"/>
              <a:t> regressions</a:t>
            </a:r>
          </a:p>
          <a:p>
            <a:r>
              <a:rPr lang="en-GB" dirty="0" smtClean="0"/>
              <a:t>Controls:</a:t>
            </a:r>
          </a:p>
          <a:p>
            <a:pPr lvl="1"/>
            <a:r>
              <a:rPr lang="en-GB" dirty="0" smtClean="0"/>
              <a:t>Location (province, size of town)</a:t>
            </a:r>
          </a:p>
          <a:p>
            <a:pPr lvl="1"/>
            <a:r>
              <a:rPr lang="en-GB" dirty="0" smtClean="0"/>
              <a:t>Type of job (unfortunately not very disaggregated)</a:t>
            </a:r>
          </a:p>
          <a:p>
            <a:pPr lvl="1"/>
            <a:r>
              <a:rPr lang="en-GB" dirty="0" smtClean="0"/>
              <a:t>Age, gender, marital status</a:t>
            </a:r>
          </a:p>
          <a:p>
            <a:pPr lvl="1"/>
            <a:endParaRPr lang="en-GB" dirty="0" smtClean="0"/>
          </a:p>
        </p:txBody>
      </p:sp>
      <p:pic>
        <p:nvPicPr>
          <p:cNvPr id="4" name="Segnaposto contenuto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6138672"/>
            <a:ext cx="3212592" cy="719328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498916" y="5968023"/>
            <a:ext cx="5458224" cy="57111"/>
          </a:xfrm>
          <a:prstGeom prst="rect">
            <a:avLst/>
          </a:prstGeom>
        </p:spPr>
      </p:pic>
      <p:sp>
        <p:nvSpPr>
          <p:cNvPr id="6" name="CasellaDiTesto 5"/>
          <p:cNvSpPr txBox="1"/>
          <p:nvPr/>
        </p:nvSpPr>
        <p:spPr>
          <a:xfrm>
            <a:off x="6720625" y="6225686"/>
            <a:ext cx="53576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200" dirty="0" smtClean="0">
                <a:solidFill>
                  <a:schemeClr val="accent5">
                    <a:lumMod val="75000"/>
                  </a:schemeClr>
                </a:solidFill>
                <a:latin typeface="Constantia" panose="02030602050306030303" pitchFamily="18" charset="0"/>
              </a:rPr>
              <a:t>Matteo MIGHELI</a:t>
            </a:r>
            <a:endParaRPr lang="it-IT" sz="1200" i="1" dirty="0" smtClean="0">
              <a:solidFill>
                <a:schemeClr val="accent5">
                  <a:lumMod val="75000"/>
                </a:schemeClr>
              </a:solidFill>
              <a:latin typeface="Constantia" panose="02030602050306030303" pitchFamily="18" charset="0"/>
            </a:endParaRPr>
          </a:p>
          <a:p>
            <a:pPr algn="ctr"/>
            <a:r>
              <a:rPr lang="it-IT" sz="1200" dirty="0" smtClean="0">
                <a:solidFill>
                  <a:schemeClr val="accent5">
                    <a:lumMod val="75000"/>
                  </a:schemeClr>
                </a:solidFill>
                <a:latin typeface="Constantia" panose="02030602050306030303" pitchFamily="18" charset="0"/>
              </a:rPr>
              <a:t>Asian </a:t>
            </a:r>
            <a:r>
              <a:rPr lang="it-IT" sz="1200" dirty="0" err="1" smtClean="0">
                <a:solidFill>
                  <a:schemeClr val="accent5">
                    <a:lumMod val="75000"/>
                  </a:schemeClr>
                </a:solidFill>
                <a:latin typeface="Constantia" panose="02030602050306030303" pitchFamily="18" charset="0"/>
              </a:rPr>
              <a:t>emerging</a:t>
            </a:r>
            <a:r>
              <a:rPr lang="it-IT" sz="1200" dirty="0" smtClean="0">
                <a:solidFill>
                  <a:schemeClr val="accent5">
                    <a:lumMod val="75000"/>
                  </a:schemeClr>
                </a:solidFill>
                <a:latin typeface="Constantia" panose="02030602050306030303" pitchFamily="18" charset="0"/>
              </a:rPr>
              <a:t> </a:t>
            </a:r>
            <a:r>
              <a:rPr lang="it-IT" sz="1200" dirty="0" err="1" smtClean="0">
                <a:solidFill>
                  <a:schemeClr val="accent5">
                    <a:lumMod val="75000"/>
                  </a:schemeClr>
                </a:solidFill>
                <a:latin typeface="Constantia" panose="02030602050306030303" pitchFamily="18" charset="0"/>
              </a:rPr>
              <a:t>economies</a:t>
            </a:r>
            <a:r>
              <a:rPr lang="it-IT" sz="1200" dirty="0" smtClean="0">
                <a:solidFill>
                  <a:schemeClr val="accent5">
                    <a:lumMod val="75000"/>
                  </a:schemeClr>
                </a:solidFill>
                <a:latin typeface="Constantia" panose="02030602050306030303" pitchFamily="18" charset="0"/>
              </a:rPr>
              <a:t> in the post </a:t>
            </a:r>
            <a:r>
              <a:rPr lang="it-IT" sz="1200" dirty="0" err="1" smtClean="0">
                <a:solidFill>
                  <a:schemeClr val="accent5">
                    <a:lumMod val="75000"/>
                  </a:schemeClr>
                </a:solidFill>
                <a:latin typeface="Constantia" panose="02030602050306030303" pitchFamily="18" charset="0"/>
              </a:rPr>
              <a:t>crisis</a:t>
            </a:r>
            <a:r>
              <a:rPr lang="it-IT" sz="1200" dirty="0" smtClean="0">
                <a:solidFill>
                  <a:schemeClr val="accent5">
                    <a:lumMod val="75000"/>
                  </a:schemeClr>
                </a:solidFill>
                <a:latin typeface="Constantia" panose="02030602050306030303" pitchFamily="18" charset="0"/>
              </a:rPr>
              <a:t> era </a:t>
            </a:r>
            <a:endParaRPr lang="it-IT" sz="1200" dirty="0">
              <a:solidFill>
                <a:schemeClr val="accent5">
                  <a:lumMod val="75000"/>
                </a:schemeClr>
              </a:solidFill>
              <a:latin typeface="Constantia" panose="02030602050306030303" pitchFamily="18" charset="0"/>
            </a:endParaRPr>
          </a:p>
        </p:txBody>
      </p:sp>
      <p:pic>
        <p:nvPicPr>
          <p:cNvPr id="7" name="Immagine 6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14523"/>
            <a:ext cx="1145489" cy="1676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007272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Results</a:t>
            </a:r>
            <a:endParaRPr lang="en-GB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Household income is positively related to the support to economic reforms in a market-oriented sense</a:t>
            </a:r>
          </a:p>
          <a:p>
            <a:r>
              <a:rPr lang="en-GB" dirty="0" smtClean="0"/>
              <a:t>The data highlight a North-South divide, with the North more supportive of a market-oriented economy than the South</a:t>
            </a:r>
          </a:p>
          <a:p>
            <a:r>
              <a:rPr lang="en-GB" dirty="0" smtClean="0"/>
              <a:t>There is some relevant effect of the job on the preferences</a:t>
            </a:r>
          </a:p>
          <a:p>
            <a:pPr lvl="1"/>
            <a:r>
              <a:rPr lang="en-GB" dirty="0" smtClean="0"/>
              <a:t>Agricultural workers are particularly favourable to a market-oriented economy</a:t>
            </a:r>
          </a:p>
          <a:p>
            <a:endParaRPr lang="en-GB" dirty="0"/>
          </a:p>
        </p:txBody>
      </p:sp>
      <p:pic>
        <p:nvPicPr>
          <p:cNvPr id="4" name="Segnaposto contenuto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6138672"/>
            <a:ext cx="3212592" cy="719328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498916" y="5968023"/>
            <a:ext cx="5458224" cy="57111"/>
          </a:xfrm>
          <a:prstGeom prst="rect">
            <a:avLst/>
          </a:prstGeom>
        </p:spPr>
      </p:pic>
      <p:sp>
        <p:nvSpPr>
          <p:cNvPr id="6" name="CasellaDiTesto 5"/>
          <p:cNvSpPr txBox="1"/>
          <p:nvPr/>
        </p:nvSpPr>
        <p:spPr>
          <a:xfrm>
            <a:off x="6720625" y="6225686"/>
            <a:ext cx="53576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200" dirty="0" smtClean="0">
                <a:solidFill>
                  <a:schemeClr val="accent5">
                    <a:lumMod val="75000"/>
                  </a:schemeClr>
                </a:solidFill>
                <a:latin typeface="Constantia" panose="02030602050306030303" pitchFamily="18" charset="0"/>
              </a:rPr>
              <a:t>Matteo MIGHELI</a:t>
            </a:r>
            <a:endParaRPr lang="it-IT" sz="1200" i="1" dirty="0" smtClean="0">
              <a:solidFill>
                <a:schemeClr val="accent5">
                  <a:lumMod val="75000"/>
                </a:schemeClr>
              </a:solidFill>
              <a:latin typeface="Constantia" panose="02030602050306030303" pitchFamily="18" charset="0"/>
            </a:endParaRPr>
          </a:p>
          <a:p>
            <a:pPr algn="ctr"/>
            <a:r>
              <a:rPr lang="it-IT" sz="1200" dirty="0" smtClean="0">
                <a:solidFill>
                  <a:schemeClr val="accent5">
                    <a:lumMod val="75000"/>
                  </a:schemeClr>
                </a:solidFill>
                <a:latin typeface="Constantia" panose="02030602050306030303" pitchFamily="18" charset="0"/>
              </a:rPr>
              <a:t>Asian </a:t>
            </a:r>
            <a:r>
              <a:rPr lang="it-IT" sz="1200" dirty="0" err="1" smtClean="0">
                <a:solidFill>
                  <a:schemeClr val="accent5">
                    <a:lumMod val="75000"/>
                  </a:schemeClr>
                </a:solidFill>
                <a:latin typeface="Constantia" panose="02030602050306030303" pitchFamily="18" charset="0"/>
              </a:rPr>
              <a:t>emerging</a:t>
            </a:r>
            <a:r>
              <a:rPr lang="it-IT" sz="1200" dirty="0" smtClean="0">
                <a:solidFill>
                  <a:schemeClr val="accent5">
                    <a:lumMod val="75000"/>
                  </a:schemeClr>
                </a:solidFill>
                <a:latin typeface="Constantia" panose="02030602050306030303" pitchFamily="18" charset="0"/>
              </a:rPr>
              <a:t> </a:t>
            </a:r>
            <a:r>
              <a:rPr lang="it-IT" sz="1200" dirty="0" err="1" smtClean="0">
                <a:solidFill>
                  <a:schemeClr val="accent5">
                    <a:lumMod val="75000"/>
                  </a:schemeClr>
                </a:solidFill>
                <a:latin typeface="Constantia" panose="02030602050306030303" pitchFamily="18" charset="0"/>
              </a:rPr>
              <a:t>economies</a:t>
            </a:r>
            <a:r>
              <a:rPr lang="it-IT" sz="1200" dirty="0" smtClean="0">
                <a:solidFill>
                  <a:schemeClr val="accent5">
                    <a:lumMod val="75000"/>
                  </a:schemeClr>
                </a:solidFill>
                <a:latin typeface="Constantia" panose="02030602050306030303" pitchFamily="18" charset="0"/>
              </a:rPr>
              <a:t> in the post </a:t>
            </a:r>
            <a:r>
              <a:rPr lang="it-IT" sz="1200" dirty="0" err="1" smtClean="0">
                <a:solidFill>
                  <a:schemeClr val="accent5">
                    <a:lumMod val="75000"/>
                  </a:schemeClr>
                </a:solidFill>
                <a:latin typeface="Constantia" panose="02030602050306030303" pitchFamily="18" charset="0"/>
              </a:rPr>
              <a:t>crisis</a:t>
            </a:r>
            <a:r>
              <a:rPr lang="it-IT" sz="1200" dirty="0" smtClean="0">
                <a:solidFill>
                  <a:schemeClr val="accent5">
                    <a:lumMod val="75000"/>
                  </a:schemeClr>
                </a:solidFill>
                <a:latin typeface="Constantia" panose="02030602050306030303" pitchFamily="18" charset="0"/>
              </a:rPr>
              <a:t> era </a:t>
            </a:r>
            <a:endParaRPr lang="it-IT" sz="1200" dirty="0">
              <a:solidFill>
                <a:schemeClr val="accent5">
                  <a:lumMod val="75000"/>
                </a:schemeClr>
              </a:solidFill>
              <a:latin typeface="Constantia" panose="02030602050306030303" pitchFamily="18" charset="0"/>
            </a:endParaRPr>
          </a:p>
        </p:txBody>
      </p:sp>
      <p:pic>
        <p:nvPicPr>
          <p:cNvPr id="7" name="Immagine 6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14523"/>
            <a:ext cx="1145489" cy="1676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509215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280</TotalTime>
  <Words>721</Words>
  <Application>Microsoft Office PowerPoint</Application>
  <PresentationFormat>Personalizzato</PresentationFormat>
  <Paragraphs>75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13</vt:i4>
      </vt:variant>
    </vt:vector>
  </HeadingPairs>
  <TitlesOfParts>
    <vt:vector size="14" baseType="lpstr">
      <vt:lpstr>Tema di Office</vt:lpstr>
      <vt:lpstr>People‘s Support to the Doi Moi in Vietnam</vt:lpstr>
      <vt:lpstr>Motivation</vt:lpstr>
      <vt:lpstr>Economic Doi Moi</vt:lpstr>
      <vt:lpstr>Economic Doi Moi</vt:lpstr>
      <vt:lpstr>Aims</vt:lpstr>
      <vt:lpstr>Data</vt:lpstr>
      <vt:lpstr>Questions</vt:lpstr>
      <vt:lpstr>Methodology</vt:lpstr>
      <vt:lpstr>Results</vt:lpstr>
      <vt:lpstr>Results</vt:lpstr>
      <vt:lpstr>Results</vt:lpstr>
      <vt:lpstr>Results</vt:lpstr>
      <vt:lpstr>Conclusions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People ‘s Support to the Doi Moi in Vietnam</dc:title>
  <dc:creator>Migheli</dc:creator>
  <cp:lastModifiedBy>dony</cp:lastModifiedBy>
  <cp:revision>46</cp:revision>
  <dcterms:created xsi:type="dcterms:W3CDTF">2015-03-10T08:48:27Z</dcterms:created>
  <dcterms:modified xsi:type="dcterms:W3CDTF">2015-05-12T21:03:26Z</dcterms:modified>
</cp:coreProperties>
</file>