
<file path=[Content_Types].xml><?xml version="1.0" encoding="utf-8"?>
<Types xmlns="http://schemas.openxmlformats.org/package/2006/content-types">
  <Default ContentType="image/jpeg" Extension="jpeg"/>
  <Default ContentType="image/png" Extension="png"/>
  <Default ContentType="application/vnd.openxmlformats-package.relationships+xml" Extension="rels"/>
  <Default ContentType="application/xml" Extension="xml"/>
  <Override ContentType="application/vnd.openxmlformats-officedocument.presentationml.presentation.main+xml" PartName="/ppt/presentation.xml"/>
  <Override ContentType="application/vnd.openxmlformats-officedocument.presentationml.slideMaster+xml" PartName="/ppt/slideMasters/slideMaster1.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4.xml"/>
  <Override ContentType="application/vnd.openxmlformats-officedocument.presentationml.slide+xml" PartName="/ppt/slides/slide5.xml"/>
  <Override ContentType="application/vnd.openxmlformats-officedocument.presentationml.slide+xml" PartName="/ppt/slides/slide6.xml"/>
  <Override ContentType="application/vnd.openxmlformats-officedocument.presentationml.slide+xml" PartName="/ppt/slides/slide7.xml"/>
  <Override ContentType="application/vnd.openxmlformats-officedocument.presentationml.slide+xml" PartName="/ppt/slides/slide8.xml"/>
  <Override ContentType="application/vnd.openxmlformats-officedocument.presentationml.slide+xml" PartName="/ppt/slides/slide9.xml"/>
  <Override ContentType="application/vnd.openxmlformats-officedocument.presentationml.slide+xml" PartName="/ppt/slides/slide10.xml"/>
  <Override ContentType="application/vnd.openxmlformats-officedocument.presentationml.slide+xml" PartName="/ppt/slides/slide11.xml"/>
  <Override ContentType="application/vnd.openxmlformats-officedocument.presentationml.slide+xml" PartName="/ppt/slides/slide12.xml"/>
  <Override ContentType="application/vnd.openxmlformats-officedocument.presentationml.presProps+xml" PartName="/ppt/presProps.xml"/>
  <Override ContentType="application/vnd.openxmlformats-officedocument.presentationml.viewProps+xml" PartName="/ppt/viewProps.xml"/>
  <Override ContentType="application/vnd.openxmlformats-officedocument.theme+xml" PartName="/ppt/theme/theme1.xml"/>
  <Override ContentType="application/vnd.openxmlformats-officedocument.presentationml.tableStyles+xml" PartName="/ppt/tableStyles.xml"/>
  <Override ContentType="application/vnd.openxmlformats-officedocument.presentationml.slideLayout+xml" PartName="/ppt/slideLayouts/slideLayout1.xml"/>
  <Override ContentType="application/vnd.openxmlformats-officedocument.presentationml.slideLayout+xml" PartName="/ppt/slideLayouts/slideLayout2.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6.xml"/>
  <Override ContentType="application/vnd.openxmlformats-officedocument.presentationml.slideLayout+xml" PartName="/ppt/slideLayouts/slideLayout7.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Layout+xml" PartName="/ppt/slideLayouts/slideLayout10.xml"/>
  <Override ContentType="application/vnd.openxmlformats-officedocument.presentationml.slideLayout+xml" PartName="/ppt/slideLayouts/slideLayout11.xml"/>
  <Override ContentType="application/vnd.openxmlformats-officedocument.presentationml.slideLayout+xml" PartName="/ppt/slideLayouts/slideLayout12.xml"/>
  <Override ContentType="application/vnd.openxmlformats-officedocument.presentationml.slideLayout+xml" PartName="/ppt/slideLayouts/slideLayout13.xml"/>
  <Override ContentType="application/vnd.openxmlformats-officedocument.presentationml.slideLayout+xml" PartName="/ppt/slideLayouts/slideLayout14.xml"/>
  <Override ContentType="application/vnd.openxmlformats-officedocument.presentationml.slideLayout+xml" PartName="/ppt/slideLayouts/slideLayout15.xml"/>
  <Override ContentType="application/vnd.openxmlformats-officedocument.presentationml.slideLayout+xml" PartName="/ppt/slideLayouts/slideLayout16.xml"/>
  <Override ContentType="application/vnd.openxmlformats-officedocument.presentationml.slideLayout+xml" PartName="/ppt/slideLayouts/slideLayout17.xml"/>
  <Override ContentType="application/vnd.openxmlformats-package.core-properties+xml" PartName="/docProps/core.xml"/>
  <Override ContentType="application/vnd.openxmlformats-officedocument.extended-properties+xml" PartName="/docProps/app.xml"/>
  <Override ContentType="application/vnd.openxmlformats-officedocument.custom-properties+xml" PartName="/docProps/custom.xml"/>
</Types>
</file>

<file path=_rels/.rels><?xml version="1.0" encoding="UTF-8" standalone="yes" ?><Relationships xmlns="http://schemas.openxmlformats.org/package/2006/relationships"><Relationship Id="rId3" Target="docProps/core.xml" Type="http://schemas.openxmlformats.org/package/2006/relationships/metadata/core-properties"/><Relationship Id="rId2" Target="docProps/thumbnail.jpeg" Type="http://schemas.openxmlformats.org/package/2006/relationships/metadata/thumbnail"/><Relationship Id="rId1" Target="ppt/presentation.xml" Type="http://schemas.openxmlformats.org/officeDocument/2006/relationships/officeDocument"/><Relationship Id="rId4" Target="docProps/app.xml" Type="http://schemas.openxmlformats.org/officeDocument/2006/relationships/extended-properties"/><Relationship Id="rId5" Target="docProps/custom.xml" Type="http://schemas.openxmlformats.org/officeDocument/2006/relationships/custom-properties"/></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00" r:id="rId1"/>
  </p:sldMasterIdLst>
  <p:sldIdLst>
    <p:sldId id="256" r:id="rId2"/>
    <p:sldId id="258" r:id="rId3"/>
    <p:sldId id="266" r:id="rId4"/>
    <p:sldId id="267" r:id="rId5"/>
    <p:sldId id="272" r:id="rId6"/>
    <p:sldId id="271" r:id="rId7"/>
    <p:sldId id="273" r:id="rId8"/>
    <p:sldId id="270" r:id="rId9"/>
    <p:sldId id="274" r:id="rId10"/>
    <p:sldId id="269" r:id="rId11"/>
    <p:sldId id="265" r:id="rId12"/>
    <p:sldId id="275" r:id="rId13"/>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3832BA"/>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221" autoAdjust="0"/>
    <p:restoredTop sz="94660"/>
  </p:normalViewPr>
  <p:slideViewPr>
    <p:cSldViewPr snapToGrid="0">
      <p:cViewPr varScale="1">
        <p:scale>
          <a:sx n="72" d="100"/>
          <a:sy n="72" d="100"/>
        </p:scale>
        <p:origin x="648" y="6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370693" y="1769540"/>
            <a:ext cx="9440034" cy="1828801"/>
          </a:xfrm>
        </p:spPr>
        <p:txBody>
          <a:bodyPr anchor="b">
            <a:normAutofit/>
          </a:bodyPr>
          <a:lstStyle>
            <a:lvl1pPr algn="ctr">
              <a:defRPr sz="5400"/>
            </a:lvl1pPr>
          </a:lstStyle>
          <a:p>
            <a:r>
              <a:rPr lang="en-US"/>
              <a:t>Click to edit Master title style</a:t>
            </a:r>
            <a:endParaRPr lang="en-US" dirty="0"/>
          </a:p>
        </p:txBody>
      </p:sp>
      <p:sp>
        <p:nvSpPr>
          <p:cNvPr id="3" name="Subtitle 2"/>
          <p:cNvSpPr>
            <a:spLocks noGrp="1"/>
          </p:cNvSpPr>
          <p:nvPr>
            <p:ph type="subTitle" idx="1"/>
          </p:nvPr>
        </p:nvSpPr>
        <p:spPr>
          <a:xfrm>
            <a:off x="1370693" y="3598339"/>
            <a:ext cx="9440034" cy="1049867"/>
          </a:xfrm>
        </p:spPr>
        <p:txBody>
          <a:bodyPr anchor="t"/>
          <a:lstStyle>
            <a:lvl1pPr marL="0" indent="0" algn="ctr">
              <a:buNone/>
              <a:defRPr>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76969C88-B244-455D-A017-012B25B1ACDD}" type="datetimeFigureOut">
              <a:rPr lang="en-US" smtClean="0"/>
              <a:t>10/8/2020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23128111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6969C88-B244-455D-A017-012B25B1ACDD}" type="datetimeFigureOut">
              <a:rPr lang="en-US" smtClean="0"/>
              <a:t>10/8/2020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426703482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295401" y="1761067"/>
            <a:ext cx="9590550" cy="1828813"/>
          </a:xfrm>
        </p:spPr>
        <p:txBody>
          <a:bodyPr anchor="b"/>
          <a:lstStyle>
            <a:lvl1pPr algn="ctr">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1295401" y="3589879"/>
            <a:ext cx="9590550" cy="1507054"/>
          </a:xfrm>
        </p:spPr>
        <p:txBody>
          <a:bodyPr anchor="t"/>
          <a:lstStyle>
            <a:lvl1pPr marL="0" indent="0" algn="ctr">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6969C88-B244-455D-A017-012B25B1ACDD}" type="datetimeFigureOut">
              <a:rPr lang="en-US" smtClean="0"/>
              <a:t>10/8/2020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56200723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913795" y="1732449"/>
            <a:ext cx="5060497" cy="4058750"/>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02892" y="1732449"/>
            <a:ext cx="5064665" cy="4058751"/>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76969C88-B244-455D-A017-012B25B1ACDD}" type="datetimeFigureOut">
              <a:rPr lang="en-US" smtClean="0"/>
              <a:t>10/8/2020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265281506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pic>
        <p:nvPicPr>
          <p:cNvPr id="20" name="Picture 19" descr="Slate-V2-HD-comp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13795" y="1734506"/>
            <a:ext cx="5089072" cy="4148769"/>
          </a:xfrm>
          <a:prstGeom prst="rect">
            <a:avLst/>
          </a:prstGeom>
        </p:spPr>
      </p:pic>
      <p:pic>
        <p:nvPicPr>
          <p:cNvPr id="21" name="Picture 20" descr="Slate-V2-HD-comp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178485" y="1734506"/>
            <a:ext cx="5089072" cy="4148769"/>
          </a:xfrm>
          <a:prstGeom prst="rect">
            <a:avLst/>
          </a:prstGeom>
        </p:spPr>
      </p:pic>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005872" y="1835254"/>
            <a:ext cx="4876344" cy="544884"/>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05872" y="2380137"/>
            <a:ext cx="4876344" cy="3411063"/>
          </a:xfrm>
        </p:spPr>
        <p:txBody>
          <a:bodyPr anchor="t">
            <a:normAutofit/>
          </a:bodyPr>
          <a:lstStyle>
            <a:lvl1pPr>
              <a:defRPr sz="1800"/>
            </a:lvl1pPr>
            <a:lvl2pPr>
              <a:defRPr sz="1600"/>
            </a:lvl2pPr>
            <a:lvl3pPr>
              <a:defRPr sz="1400"/>
            </a:lvl3pPr>
            <a:lvl4pPr>
              <a:defRPr sz="1200"/>
            </a:lvl4pPr>
            <a:lvl5pP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94967" y="1835254"/>
            <a:ext cx="4895330" cy="544883"/>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94967" y="2380137"/>
            <a:ext cx="4895330" cy="3411063"/>
          </a:xfrm>
        </p:spPr>
        <p:txBody>
          <a:bodyPr anchor="t">
            <a:normAutofit/>
          </a:bodyPr>
          <a:lstStyle>
            <a:lvl1pPr>
              <a:defRPr sz="1800"/>
            </a:lvl1pPr>
            <a:lvl2pPr>
              <a:defRPr sz="1600"/>
            </a:lvl2pPr>
            <a:lvl3pPr>
              <a:defRPr sz="1400"/>
            </a:lvl3pPr>
            <a:lvl4pPr>
              <a:defRPr sz="1200"/>
            </a:lvl4pPr>
            <a:lvl5pP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76969C88-B244-455D-A017-012B25B1ACDD}" type="datetimeFigureOut">
              <a:rPr lang="en-US" smtClean="0"/>
              <a:t>10/8/2020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9077816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76969C88-B244-455D-A017-012B25B1ACDD}" type="datetimeFigureOut">
              <a:rPr lang="en-US" smtClean="0"/>
              <a:t>10/8/2020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173678634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6969C88-B244-455D-A017-012B25B1ACDD}" type="datetimeFigureOut">
              <a:rPr lang="en-US" smtClean="0"/>
              <a:t>10/8/2020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36658282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13795" y="609600"/>
            <a:ext cx="3706889" cy="1821918"/>
          </a:xfrm>
        </p:spPr>
        <p:txBody>
          <a:bodyPr anchor="b">
            <a:normAutofit/>
          </a:bodyPr>
          <a:lstStyle>
            <a:lvl1pPr algn="ctr">
              <a:defRPr sz="2400" b="0"/>
            </a:lvl1pPr>
          </a:lstStyle>
          <a:p>
            <a:r>
              <a:rPr lang="en-US"/>
              <a:t>Click to edit Master title style</a:t>
            </a:r>
            <a:endParaRPr lang="en-US" dirty="0"/>
          </a:p>
        </p:txBody>
      </p:sp>
      <p:sp>
        <p:nvSpPr>
          <p:cNvPr id="3" name="Content Placeholder 2"/>
          <p:cNvSpPr>
            <a:spLocks noGrp="1"/>
          </p:cNvSpPr>
          <p:nvPr>
            <p:ph idx="1"/>
          </p:nvPr>
        </p:nvSpPr>
        <p:spPr>
          <a:xfrm>
            <a:off x="4855633" y="609600"/>
            <a:ext cx="6411924" cy="5181600"/>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913795" y="2431518"/>
            <a:ext cx="3706889" cy="3359681"/>
          </a:xfrm>
        </p:spPr>
        <p:txBody>
          <a:bodyPr anchor="t">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76969C88-B244-455D-A017-012B25B1ACDD}" type="datetimeFigureOut">
              <a:rPr lang="en-US" smtClean="0"/>
              <a:t>10/8/2020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74860625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pic>
        <p:nvPicPr>
          <p:cNvPr id="22" name="Picture 21" descr="Slate-V2-HD-vert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293665" y="609600"/>
            <a:ext cx="3584166" cy="5204832"/>
          </a:xfrm>
          <a:prstGeom prst="rect">
            <a:avLst/>
          </a:prstGeom>
        </p:spPr>
      </p:pic>
      <p:sp>
        <p:nvSpPr>
          <p:cNvPr id="2" name="Title 1"/>
          <p:cNvSpPr>
            <a:spLocks noGrp="1"/>
          </p:cNvSpPr>
          <p:nvPr>
            <p:ph type="title"/>
          </p:nvPr>
        </p:nvSpPr>
        <p:spPr>
          <a:xfrm>
            <a:off x="913795" y="609923"/>
            <a:ext cx="5934949" cy="1829338"/>
          </a:xfrm>
        </p:spPr>
        <p:txBody>
          <a:bodyPr anchor="b">
            <a:noAutofit/>
          </a:bodyPr>
          <a:lstStyle>
            <a:lvl1pPr algn="ctr">
              <a:defRPr sz="32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7442551" y="763702"/>
            <a:ext cx="3275751" cy="4912822"/>
          </a:xfrm>
          <a:effectLst>
            <a:outerShdw blurRad="38100" dist="25400" dir="4440000">
              <a:srgbClr val="000000">
                <a:alpha val="36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913795" y="2439261"/>
            <a:ext cx="5934949" cy="3376134"/>
          </a:xfrm>
        </p:spPr>
        <p:txBody>
          <a:bodyPr anchor="t">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76969C88-B244-455D-A017-012B25B1ACDD}" type="datetimeFigureOut">
              <a:rPr lang="en-US" smtClean="0"/>
              <a:t>10/8/2020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183116257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pic>
        <p:nvPicPr>
          <p:cNvPr id="16" name="Picture 15" descr="Slate-V2-HD-pano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13883" y="547807"/>
            <a:ext cx="10141799" cy="3816806"/>
          </a:xfrm>
          <a:prstGeom prst="rect">
            <a:avLst/>
          </a:prstGeom>
        </p:spPr>
      </p:pic>
      <p:sp>
        <p:nvSpPr>
          <p:cNvPr id="2" name="Title 1"/>
          <p:cNvSpPr>
            <a:spLocks noGrp="1"/>
          </p:cNvSpPr>
          <p:nvPr>
            <p:ph type="title"/>
          </p:nvPr>
        </p:nvSpPr>
        <p:spPr>
          <a:xfrm>
            <a:off x="913806" y="4565255"/>
            <a:ext cx="10355326" cy="543472"/>
          </a:xfrm>
        </p:spPr>
        <p:txBody>
          <a:bodyPr anchor="b">
            <a:normAutofit/>
          </a:bodyPr>
          <a:lstStyle>
            <a:lvl1pPr algn="ctr">
              <a:defRPr sz="2800"/>
            </a:lvl1pPr>
          </a:lstStyle>
          <a:p>
            <a:r>
              <a:rPr lang="en-US"/>
              <a:t>Click to edit Master title style</a:t>
            </a:r>
            <a:endParaRPr lang="en-US" dirty="0"/>
          </a:p>
        </p:txBody>
      </p:sp>
      <p:sp>
        <p:nvSpPr>
          <p:cNvPr id="3" name="Picture Placeholder 2"/>
          <p:cNvSpPr>
            <a:spLocks noGrp="1" noChangeAspect="1"/>
          </p:cNvSpPr>
          <p:nvPr>
            <p:ph type="pic" idx="1"/>
          </p:nvPr>
        </p:nvSpPr>
        <p:spPr>
          <a:xfrm>
            <a:off x="1169349" y="695009"/>
            <a:ext cx="9845346" cy="3525671"/>
          </a:xfrm>
          <a:effectLst>
            <a:outerShdw blurRad="38100" dist="25400" dir="4440000">
              <a:srgbClr val="000000">
                <a:alpha val="36000"/>
              </a:srgbClr>
            </a:outerShdw>
          </a:effectLst>
        </p:spPr>
        <p:txBody>
          <a:bodyPr anchor="t">
            <a:normAutofit/>
          </a:bodyPr>
          <a:lstStyle>
            <a:lvl1pPr marL="0" indent="0" algn="ctr">
              <a:buNone/>
              <a:defRPr sz="2000"/>
            </a:lvl1pPr>
            <a:lvl2pPr marL="457200" indent="0">
              <a:buNone/>
              <a:defRPr sz="2000"/>
            </a:lvl2pPr>
            <a:lvl3pPr marL="914400" indent="0">
              <a:buNone/>
              <a:defRPr sz="20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913795" y="5108728"/>
            <a:ext cx="10353762" cy="682472"/>
          </a:xfrm>
        </p:spPr>
        <p:txBody>
          <a:bodyPr anchor="t"/>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76969C88-B244-455D-A017-012B25B1ACDD}" type="datetimeFigureOut">
              <a:rPr lang="en-US" smtClean="0"/>
              <a:pPr/>
              <a:t>10/8/2020</a:t>
            </a:fld>
            <a:endParaRPr lang="en-US"/>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CE569E-9B7C-4CB9-AB80-C0841F922CFF}" type="slidenum">
              <a:rPr lang="en-US" smtClean="0"/>
              <a:pPr/>
              <a:t>‹#›</a:t>
            </a:fld>
            <a:endParaRPr lang="en-US"/>
          </a:p>
        </p:txBody>
      </p:sp>
    </p:spTree>
    <p:extLst>
      <p:ext uri="{BB962C8B-B14F-4D97-AF65-F5344CB8AC3E}">
        <p14:creationId xmlns:p14="http://schemas.microsoft.com/office/powerpoint/2010/main" val="215963125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913795" y="608437"/>
            <a:ext cx="10353762" cy="3534344"/>
          </a:xfrm>
        </p:spPr>
        <p:txBody>
          <a:bodyPr anchor="ctr"/>
          <a:lstStyle>
            <a:lvl1pPr>
              <a:defRPr sz="3200"/>
            </a:lvl1pPr>
          </a:lstStyle>
          <a:p>
            <a:r>
              <a:rPr lang="en-US"/>
              <a:t>Click to edit Master title style</a:t>
            </a:r>
            <a:endParaRPr lang="en-US" dirty="0"/>
          </a:p>
        </p:txBody>
      </p:sp>
      <p:sp>
        <p:nvSpPr>
          <p:cNvPr id="4" name="Text Placeholder 3"/>
          <p:cNvSpPr>
            <a:spLocks noGrp="1"/>
          </p:cNvSpPr>
          <p:nvPr>
            <p:ph type="body" sz="half" idx="2"/>
          </p:nvPr>
        </p:nvSpPr>
        <p:spPr>
          <a:xfrm>
            <a:off x="913794" y="4295180"/>
            <a:ext cx="10353763" cy="1501826"/>
          </a:xfrm>
        </p:spPr>
        <p:txBody>
          <a:bodyPr anchor="ct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76969C88-B244-455D-A017-012B25B1ACDD}" type="datetimeFigureOut">
              <a:rPr lang="en-US" smtClean="0"/>
              <a:pPr/>
              <a:t>10/8/2020</a:t>
            </a:fld>
            <a:endParaRPr lang="en-US"/>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CE569E-9B7C-4CB9-AB80-C0841F922CFF}" type="slidenum">
              <a:rPr lang="en-US" smtClean="0"/>
              <a:pPr/>
              <a:t>‹#›</a:t>
            </a:fld>
            <a:endParaRPr lang="en-US"/>
          </a:p>
        </p:txBody>
      </p:sp>
    </p:spTree>
    <p:extLst>
      <p:ext uri="{BB962C8B-B14F-4D97-AF65-F5344CB8AC3E}">
        <p14:creationId xmlns:p14="http://schemas.microsoft.com/office/powerpoint/2010/main" val="363974256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46212" y="609600"/>
            <a:ext cx="9302752" cy="2992904"/>
          </a:xfrm>
        </p:spPr>
        <p:txBody>
          <a:bodyPr anchor="ctr"/>
          <a:lstStyle>
            <a:lvl1pPr>
              <a:defRPr sz="3200"/>
            </a:lvl1pPr>
          </a:lstStyle>
          <a:p>
            <a:r>
              <a:rPr lang="en-US"/>
              <a:t>Click to edit Master title style</a:t>
            </a:r>
            <a:endParaRPr lang="en-US" dirty="0"/>
          </a:p>
        </p:txBody>
      </p:sp>
      <p:sp>
        <p:nvSpPr>
          <p:cNvPr id="12" name="Text Placeholder 3"/>
          <p:cNvSpPr>
            <a:spLocks noGrp="1"/>
          </p:cNvSpPr>
          <p:nvPr>
            <p:ph type="body" sz="half" idx="13"/>
          </p:nvPr>
        </p:nvSpPr>
        <p:spPr>
          <a:xfrm>
            <a:off x="1720644" y="3610032"/>
            <a:ext cx="8752299" cy="532749"/>
          </a:xfrm>
        </p:spPr>
        <p:txBody>
          <a:bodyPr anchor="t">
            <a:normAutofit/>
          </a:bodyPr>
          <a:lstStyle>
            <a:lvl1pPr marL="0" indent="0" algn="r">
              <a:buNone/>
              <a:defRPr sz="14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4" name="Text Placeholder 3"/>
          <p:cNvSpPr>
            <a:spLocks noGrp="1"/>
          </p:cNvSpPr>
          <p:nvPr>
            <p:ph type="body" sz="half" idx="2"/>
          </p:nvPr>
        </p:nvSpPr>
        <p:spPr>
          <a:xfrm>
            <a:off x="913794" y="4304353"/>
            <a:ext cx="10353763" cy="1489496"/>
          </a:xfrm>
        </p:spPr>
        <p:txBody>
          <a:bodyPr anchor="ctr">
            <a:normAutofit/>
          </a:bodyPr>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76969C88-B244-455D-A017-012B25B1ACDD}" type="datetimeFigureOut">
              <a:rPr lang="en-US" smtClean="0"/>
              <a:pPr/>
              <a:t>10/8/2020</a:t>
            </a:fld>
            <a:endParaRPr lang="en-US"/>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CE569E-9B7C-4CB9-AB80-C0841F922CFF}" type="slidenum">
              <a:rPr lang="en-US" smtClean="0"/>
              <a:pPr/>
              <a:t>‹#›</a:t>
            </a:fld>
            <a:endParaRPr lang="en-US"/>
          </a:p>
        </p:txBody>
      </p:sp>
      <p:sp>
        <p:nvSpPr>
          <p:cNvPr id="11" name="TextBox 10"/>
          <p:cNvSpPr txBox="1"/>
          <p:nvPr/>
        </p:nvSpPr>
        <p:spPr>
          <a:xfrm>
            <a:off x="990600" y="884796"/>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r>
              <a:rPr lang="en-US" sz="8000" dirty="0">
                <a:solidFill>
                  <a:schemeClr val="tx1"/>
                </a:solidFill>
                <a:effectLst/>
              </a:rPr>
              <a:t>“</a:t>
            </a:r>
          </a:p>
        </p:txBody>
      </p:sp>
      <p:sp>
        <p:nvSpPr>
          <p:cNvPr id="13" name="TextBox 12"/>
          <p:cNvSpPr txBox="1"/>
          <p:nvPr/>
        </p:nvSpPr>
        <p:spPr>
          <a:xfrm>
            <a:off x="10504716" y="2928258"/>
            <a:ext cx="609600" cy="584776"/>
          </a:xfrm>
          <a:prstGeom prst="rect">
            <a:avLst/>
          </a:prstGeom>
        </p:spPr>
        <p:txBody>
          <a:bodyPr vert="horz" lIns="91440" tIns="45720" rIns="91440" bIns="45720" rtlCol="0" anchor="ctr">
            <a:noAutofit/>
          </a:bodyPr>
          <a:lstStyle>
            <a:lvl1pPr>
              <a:spcBef>
                <a:spcPct val="0"/>
              </a:spcBef>
              <a:buNone/>
              <a:defRPr sz="3200" b="0" cap="all">
                <a:ln w="3175" cmpd="sng">
                  <a:noFill/>
                </a:ln>
                <a:effectLst>
                  <a:glow rad="38100">
                    <a:schemeClr val="bg1">
                      <a:lumMod val="65000"/>
                      <a:lumOff val="35000"/>
                      <a:alpha val="40000"/>
                    </a:schemeClr>
                  </a:glow>
                  <a:outerShdw blurRad="28575" dist="38100" dir="14040000" algn="tl" rotWithShape="0">
                    <a:srgbClr val="000000">
                      <a:alpha val="25000"/>
                    </a:srgbClr>
                  </a:outerShdw>
                </a:effectLst>
              </a:defRPr>
            </a:lvl1pPr>
            <a:lvl2pPr>
              <a:defRPr>
                <a:solidFill>
                  <a:schemeClr val="tx2"/>
                </a:solidFill>
              </a:defRPr>
            </a:lvl2pPr>
            <a:lvl3pPr>
              <a:defRPr>
                <a:solidFill>
                  <a:schemeClr val="tx2"/>
                </a:solidFill>
              </a:defRPr>
            </a:lvl3pPr>
            <a:lvl4pPr>
              <a:defRPr>
                <a:solidFill>
                  <a:schemeClr val="tx2"/>
                </a:solidFill>
              </a:defRPr>
            </a:lvl4pPr>
            <a:lvl5pPr>
              <a:defRPr>
                <a:solidFill>
                  <a:schemeClr val="tx2"/>
                </a:solidFill>
              </a:defRPr>
            </a:lvl5pPr>
            <a:lvl6pPr>
              <a:defRPr>
                <a:solidFill>
                  <a:schemeClr val="tx2"/>
                </a:solidFill>
              </a:defRPr>
            </a:lvl6pPr>
            <a:lvl7pPr>
              <a:defRPr>
                <a:solidFill>
                  <a:schemeClr val="tx2"/>
                </a:solidFill>
              </a:defRPr>
            </a:lvl7pPr>
            <a:lvl8pPr>
              <a:defRPr>
                <a:solidFill>
                  <a:schemeClr val="tx2"/>
                </a:solidFill>
              </a:defRPr>
            </a:lvl8pPr>
            <a:lvl9pPr>
              <a:defRPr>
                <a:solidFill>
                  <a:schemeClr val="tx2"/>
                </a:solidFill>
              </a:defRPr>
            </a:lvl9pPr>
          </a:lstStyle>
          <a:p>
            <a:pPr lvl="0" algn="r"/>
            <a:r>
              <a:rPr lang="en-US" sz="8000" dirty="0">
                <a:solidFill>
                  <a:schemeClr val="tx1"/>
                </a:solidFill>
                <a:effectLst/>
              </a:rPr>
              <a:t>”</a:t>
            </a:r>
          </a:p>
        </p:txBody>
      </p:sp>
    </p:spTree>
    <p:extLst>
      <p:ext uri="{BB962C8B-B14F-4D97-AF65-F5344CB8AC3E}">
        <p14:creationId xmlns:p14="http://schemas.microsoft.com/office/powerpoint/2010/main" val="410740959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913794" y="2126942"/>
            <a:ext cx="10353763" cy="2511835"/>
          </a:xfrm>
        </p:spPr>
        <p:txBody>
          <a:bodyPr anchor="b"/>
          <a:lstStyle>
            <a:lvl1pPr>
              <a:defRPr sz="3200"/>
            </a:lvl1pPr>
          </a:lstStyle>
          <a:p>
            <a:r>
              <a:rPr lang="en-US"/>
              <a:t>Click to edit Master title style</a:t>
            </a:r>
            <a:endParaRPr lang="en-US" dirty="0"/>
          </a:p>
        </p:txBody>
      </p:sp>
      <p:sp>
        <p:nvSpPr>
          <p:cNvPr id="4" name="Text Placeholder 3"/>
          <p:cNvSpPr>
            <a:spLocks noGrp="1"/>
          </p:cNvSpPr>
          <p:nvPr>
            <p:ph type="body" sz="half" idx="2"/>
          </p:nvPr>
        </p:nvSpPr>
        <p:spPr>
          <a:xfrm>
            <a:off x="913784" y="4650556"/>
            <a:ext cx="10352199" cy="1140644"/>
          </a:xfrm>
        </p:spPr>
        <p:txBody>
          <a:bodyPr anchor="t"/>
          <a:lstStyle>
            <a:lvl1pPr marL="0" indent="0" algn="ctr">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76969C88-B244-455D-A017-012B25B1ACDD}" type="datetimeFigureOut">
              <a:rPr lang="en-US" smtClean="0"/>
              <a:pPr/>
              <a:t>10/8/2020</a:t>
            </a:fld>
            <a:endParaRPr lang="en-US"/>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07CE569E-9B7C-4CB9-AB80-C0841F922CFF}" type="slidenum">
              <a:rPr lang="en-US" smtClean="0"/>
              <a:pPr/>
              <a:t>‹#›</a:t>
            </a:fld>
            <a:endParaRPr lang="en-US"/>
          </a:p>
        </p:txBody>
      </p:sp>
    </p:spTree>
    <p:extLst>
      <p:ext uri="{BB962C8B-B14F-4D97-AF65-F5344CB8AC3E}">
        <p14:creationId xmlns:p14="http://schemas.microsoft.com/office/powerpoint/2010/main" val="226511157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15" name="Title 1"/>
          <p:cNvSpPr>
            <a:spLocks noGrp="1"/>
          </p:cNvSpPr>
          <p:nvPr>
            <p:ph type="title"/>
          </p:nvPr>
        </p:nvSpPr>
        <p:spPr>
          <a:xfrm>
            <a:off x="913795" y="609600"/>
            <a:ext cx="10353762" cy="970450"/>
          </a:xfrm>
        </p:spPr>
        <p:txBody>
          <a:bodyPr/>
          <a:lstStyle/>
          <a:p>
            <a:r>
              <a:rPr lang="en-US"/>
              <a:t>Click to edit Master title style</a:t>
            </a:r>
            <a:endParaRPr lang="en-US" dirty="0"/>
          </a:p>
        </p:txBody>
      </p:sp>
      <p:sp>
        <p:nvSpPr>
          <p:cNvPr id="7" name="Text Placeholder 2"/>
          <p:cNvSpPr>
            <a:spLocks noGrp="1"/>
          </p:cNvSpPr>
          <p:nvPr>
            <p:ph type="body" idx="1"/>
          </p:nvPr>
        </p:nvSpPr>
        <p:spPr>
          <a:xfrm>
            <a:off x="913795" y="1885950"/>
            <a:ext cx="3300984" cy="576262"/>
          </a:xfrm>
        </p:spPr>
        <p:txBody>
          <a:bodyPr anchor="b">
            <a:noAutofit/>
          </a:bodyPr>
          <a:lstStyle>
            <a:lvl1pPr marL="0" indent="0" algn="ctr">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8" name="Text Placeholder 3"/>
          <p:cNvSpPr>
            <a:spLocks noGrp="1"/>
          </p:cNvSpPr>
          <p:nvPr>
            <p:ph type="body" sz="half" idx="15"/>
          </p:nvPr>
        </p:nvSpPr>
        <p:spPr>
          <a:xfrm>
            <a:off x="913795" y="2571750"/>
            <a:ext cx="3300984" cy="3219450"/>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Text Placeholder 4"/>
          <p:cNvSpPr>
            <a:spLocks noGrp="1"/>
          </p:cNvSpPr>
          <p:nvPr>
            <p:ph type="body" sz="quarter" idx="3"/>
          </p:nvPr>
        </p:nvSpPr>
        <p:spPr>
          <a:xfrm>
            <a:off x="4446711" y="1885950"/>
            <a:ext cx="3300984" cy="576262"/>
          </a:xfrm>
        </p:spPr>
        <p:txBody>
          <a:bodyPr anchor="b">
            <a:noAutofit/>
          </a:bodyPr>
          <a:lstStyle>
            <a:lvl1pPr marL="0" indent="0" algn="ctr">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0" name="Text Placeholder 3"/>
          <p:cNvSpPr>
            <a:spLocks noGrp="1"/>
          </p:cNvSpPr>
          <p:nvPr>
            <p:ph type="body" sz="half" idx="16"/>
          </p:nvPr>
        </p:nvSpPr>
        <p:spPr>
          <a:xfrm>
            <a:off x="4441435" y="2571750"/>
            <a:ext cx="3300984" cy="3219450"/>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11" name="Text Placeholder 4"/>
          <p:cNvSpPr>
            <a:spLocks noGrp="1"/>
          </p:cNvSpPr>
          <p:nvPr>
            <p:ph type="body" sz="quarter" idx="13"/>
          </p:nvPr>
        </p:nvSpPr>
        <p:spPr>
          <a:xfrm>
            <a:off x="7966572" y="1885950"/>
            <a:ext cx="3300984" cy="576262"/>
          </a:xfrm>
        </p:spPr>
        <p:txBody>
          <a:bodyPr anchor="b">
            <a:noAutofit/>
          </a:bodyPr>
          <a:lstStyle>
            <a:lvl1pPr marL="0" indent="0" algn="ctr">
              <a:buNone/>
              <a:defRPr sz="24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2" name="Text Placeholder 3"/>
          <p:cNvSpPr>
            <a:spLocks noGrp="1"/>
          </p:cNvSpPr>
          <p:nvPr>
            <p:ph type="body" sz="half" idx="17"/>
          </p:nvPr>
        </p:nvSpPr>
        <p:spPr>
          <a:xfrm>
            <a:off x="7966572" y="2571750"/>
            <a:ext cx="3300984" cy="3219450"/>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3" name="Date Placeholder 2"/>
          <p:cNvSpPr>
            <a:spLocks noGrp="1"/>
          </p:cNvSpPr>
          <p:nvPr>
            <p:ph type="dt" sz="half" idx="10"/>
          </p:nvPr>
        </p:nvSpPr>
        <p:spPr/>
        <p:txBody>
          <a:bodyPr/>
          <a:lstStyle/>
          <a:p>
            <a:fld id="{76969C88-B244-455D-A017-012B25B1ACDD}" type="datetimeFigureOut">
              <a:rPr lang="en-US" smtClean="0"/>
              <a:pPr/>
              <a:t>10/8/2020</a:t>
            </a:fld>
            <a:endParaRPr lang="en-US"/>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07CE569E-9B7C-4CB9-AB80-C0841F922CFF}" type="slidenum">
              <a:rPr lang="en-US" smtClean="0"/>
              <a:pPr/>
              <a:t>‹#›</a:t>
            </a:fld>
            <a:endParaRPr lang="en-US"/>
          </a:p>
        </p:txBody>
      </p:sp>
    </p:spTree>
    <p:extLst>
      <p:ext uri="{BB962C8B-B14F-4D97-AF65-F5344CB8AC3E}">
        <p14:creationId xmlns:p14="http://schemas.microsoft.com/office/powerpoint/2010/main" val="337912914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pic>
        <p:nvPicPr>
          <p:cNvPr id="2" name="Picture 1" descr="Slate-V2-HD-3col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97962" y="1818214"/>
            <a:ext cx="3339972" cy="1847851"/>
          </a:xfrm>
          <a:prstGeom prst="rect">
            <a:avLst/>
          </a:prstGeom>
        </p:spPr>
      </p:pic>
      <p:pic>
        <p:nvPicPr>
          <p:cNvPr id="36" name="Picture 35" descr="Slate-V2-HD-3col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403800" y="1818214"/>
            <a:ext cx="3339972" cy="1847851"/>
          </a:xfrm>
          <a:prstGeom prst="rect">
            <a:avLst/>
          </a:prstGeom>
        </p:spPr>
      </p:pic>
      <p:pic>
        <p:nvPicPr>
          <p:cNvPr id="37" name="Picture 36" descr="Slate-V2-HD-3colPhotoInset.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936051" y="1818214"/>
            <a:ext cx="3339972" cy="1847851"/>
          </a:xfrm>
          <a:prstGeom prst="rect">
            <a:avLst/>
          </a:prstGeom>
        </p:spPr>
      </p:pic>
      <p:sp>
        <p:nvSpPr>
          <p:cNvPr id="30" name="Title 1"/>
          <p:cNvSpPr>
            <a:spLocks noGrp="1"/>
          </p:cNvSpPr>
          <p:nvPr>
            <p:ph type="title"/>
          </p:nvPr>
        </p:nvSpPr>
        <p:spPr>
          <a:xfrm>
            <a:off x="913794" y="609600"/>
            <a:ext cx="10353763" cy="970450"/>
          </a:xfrm>
        </p:spPr>
        <p:txBody>
          <a:bodyPr/>
          <a:lstStyle/>
          <a:p>
            <a:r>
              <a:rPr lang="en-US"/>
              <a:t>Click to edit Master title style</a:t>
            </a:r>
            <a:endParaRPr lang="en-US" dirty="0"/>
          </a:p>
        </p:txBody>
      </p:sp>
      <p:sp>
        <p:nvSpPr>
          <p:cNvPr id="19" name="Text Placeholder 2"/>
          <p:cNvSpPr>
            <a:spLocks noGrp="1"/>
          </p:cNvSpPr>
          <p:nvPr>
            <p:ph type="body" idx="1"/>
          </p:nvPr>
        </p:nvSpPr>
        <p:spPr>
          <a:xfrm>
            <a:off x="913795" y="3904106"/>
            <a:ext cx="3300984" cy="576262"/>
          </a:xfrm>
        </p:spPr>
        <p:txBody>
          <a:bodyPr anchor="b">
            <a:noAutofit/>
          </a:bodyPr>
          <a:lstStyle>
            <a:lvl1pPr marL="0" indent="0" algn="ctr">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0" name="Picture Placeholder 2"/>
          <p:cNvSpPr>
            <a:spLocks noGrp="1" noChangeAspect="1"/>
          </p:cNvSpPr>
          <p:nvPr>
            <p:ph type="pic" idx="15"/>
          </p:nvPr>
        </p:nvSpPr>
        <p:spPr>
          <a:xfrm>
            <a:off x="1018102" y="1938918"/>
            <a:ext cx="3092368" cy="1602954"/>
          </a:xfrm>
          <a:prstGeom prst="roundRect">
            <a:avLst>
              <a:gd name="adj" fmla="val 1858"/>
            </a:avLst>
          </a:prstGeom>
          <a:effectLst>
            <a:outerShdw blurRad="38100" dist="25400" dir="4440000">
              <a:srgbClr val="000000">
                <a:alpha val="36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1" name="Text Placeholder 3"/>
          <p:cNvSpPr>
            <a:spLocks noGrp="1"/>
          </p:cNvSpPr>
          <p:nvPr>
            <p:ph type="body" sz="half" idx="18"/>
          </p:nvPr>
        </p:nvSpPr>
        <p:spPr>
          <a:xfrm>
            <a:off x="913795" y="4480368"/>
            <a:ext cx="3300984" cy="1310833"/>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2" name="Text Placeholder 4"/>
          <p:cNvSpPr>
            <a:spLocks noGrp="1"/>
          </p:cNvSpPr>
          <p:nvPr>
            <p:ph type="body" sz="quarter" idx="3"/>
          </p:nvPr>
        </p:nvSpPr>
        <p:spPr>
          <a:xfrm>
            <a:off x="4442788" y="3904106"/>
            <a:ext cx="3300984" cy="576262"/>
          </a:xfrm>
        </p:spPr>
        <p:txBody>
          <a:bodyPr anchor="b">
            <a:noAutofit/>
          </a:bodyPr>
          <a:lstStyle>
            <a:lvl1pPr marL="0" indent="0" algn="ctr">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3" name="Picture Placeholder 2"/>
          <p:cNvSpPr>
            <a:spLocks noGrp="1" noChangeAspect="1"/>
          </p:cNvSpPr>
          <p:nvPr>
            <p:ph type="pic" idx="21"/>
          </p:nvPr>
        </p:nvSpPr>
        <p:spPr>
          <a:xfrm>
            <a:off x="4545743" y="1939094"/>
            <a:ext cx="3092368" cy="1608164"/>
          </a:xfrm>
          <a:prstGeom prst="roundRect">
            <a:avLst>
              <a:gd name="adj" fmla="val 1858"/>
            </a:avLst>
          </a:prstGeom>
          <a:effectLst>
            <a:outerShdw blurRad="38100" dist="25400" dir="4440000">
              <a:srgbClr val="000000">
                <a:alpha val="36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4" name="Text Placeholder 3"/>
          <p:cNvSpPr>
            <a:spLocks noGrp="1"/>
          </p:cNvSpPr>
          <p:nvPr>
            <p:ph type="body" sz="half" idx="19"/>
          </p:nvPr>
        </p:nvSpPr>
        <p:spPr>
          <a:xfrm>
            <a:off x="4441435" y="4480367"/>
            <a:ext cx="3300984" cy="1310833"/>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5" name="Text Placeholder 4"/>
          <p:cNvSpPr>
            <a:spLocks noGrp="1"/>
          </p:cNvSpPr>
          <p:nvPr>
            <p:ph type="body" sz="quarter" idx="13"/>
          </p:nvPr>
        </p:nvSpPr>
        <p:spPr>
          <a:xfrm>
            <a:off x="7966697" y="3904106"/>
            <a:ext cx="3300984" cy="576262"/>
          </a:xfrm>
        </p:spPr>
        <p:txBody>
          <a:bodyPr anchor="b">
            <a:noAutofit/>
          </a:bodyPr>
          <a:lstStyle>
            <a:lvl1pPr marL="0" indent="0" algn="ctr">
              <a:buNone/>
              <a:defRPr sz="2000" b="0">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26" name="Picture Placeholder 2"/>
          <p:cNvSpPr>
            <a:spLocks noGrp="1" noChangeAspect="1"/>
          </p:cNvSpPr>
          <p:nvPr>
            <p:ph type="pic" idx="22"/>
          </p:nvPr>
        </p:nvSpPr>
        <p:spPr>
          <a:xfrm>
            <a:off x="8075698" y="1934432"/>
            <a:ext cx="3092368" cy="1607294"/>
          </a:xfrm>
          <a:prstGeom prst="roundRect">
            <a:avLst>
              <a:gd name="adj" fmla="val 1858"/>
            </a:avLst>
          </a:prstGeom>
          <a:effectLst>
            <a:outerShdw blurRad="38100" dist="25400" dir="4440000">
              <a:srgbClr val="000000">
                <a:alpha val="36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7" name="Text Placeholder 3"/>
          <p:cNvSpPr>
            <a:spLocks noGrp="1"/>
          </p:cNvSpPr>
          <p:nvPr>
            <p:ph type="body" sz="half" idx="20"/>
          </p:nvPr>
        </p:nvSpPr>
        <p:spPr>
          <a:xfrm>
            <a:off x="7966572" y="4480365"/>
            <a:ext cx="3300984" cy="1310835"/>
          </a:xfrm>
        </p:spPr>
        <p:txBody>
          <a:bodyPr anchor="t">
            <a:normAutofit/>
          </a:bodyPr>
          <a:lstStyle>
            <a:lvl1pPr marL="0" indent="0" algn="ctr">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3" name="Date Placeholder 2"/>
          <p:cNvSpPr>
            <a:spLocks noGrp="1"/>
          </p:cNvSpPr>
          <p:nvPr>
            <p:ph type="dt" sz="half" idx="10"/>
          </p:nvPr>
        </p:nvSpPr>
        <p:spPr/>
        <p:txBody>
          <a:bodyPr/>
          <a:lstStyle/>
          <a:p>
            <a:fld id="{76969C88-B244-455D-A017-012B25B1ACDD}" type="datetimeFigureOut">
              <a:rPr lang="en-US" smtClean="0"/>
              <a:pPr/>
              <a:t>10/8/2020</a:t>
            </a:fld>
            <a:endParaRPr lang="en-US"/>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07CE569E-9B7C-4CB9-AB80-C0841F922CFF}" type="slidenum">
              <a:rPr lang="en-US" smtClean="0"/>
              <a:pPr/>
              <a:t>‹#›</a:t>
            </a:fld>
            <a:endParaRPr lang="en-US"/>
          </a:p>
        </p:txBody>
      </p:sp>
    </p:spTree>
    <p:extLst>
      <p:ext uri="{BB962C8B-B14F-4D97-AF65-F5344CB8AC3E}">
        <p14:creationId xmlns:p14="http://schemas.microsoft.com/office/powerpoint/2010/main" val="334655704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6969C88-B244-455D-A017-012B25B1ACDD}" type="datetimeFigureOut">
              <a:rPr lang="en-US" smtClean="0"/>
              <a:t>10/8/2020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328179444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83068" y="609599"/>
            <a:ext cx="2284487" cy="5181601"/>
          </a:xfrm>
        </p:spPr>
        <p:txBody>
          <a:bodyPr vert="eaVert"/>
          <a:lstStyle>
            <a:lvl1pPr algn="l">
              <a:defRPr/>
            </a:lvl1pPr>
          </a:lstStyle>
          <a:p>
            <a:r>
              <a:rPr lang="en-US"/>
              <a:t>Click to edit Master title style</a:t>
            </a:r>
            <a:endParaRPr lang="en-US" dirty="0"/>
          </a:p>
        </p:txBody>
      </p:sp>
      <p:sp>
        <p:nvSpPr>
          <p:cNvPr id="3" name="Vertical Text Placeholder 2"/>
          <p:cNvSpPr>
            <a:spLocks noGrp="1"/>
          </p:cNvSpPr>
          <p:nvPr>
            <p:ph type="body" orient="vert" idx="1"/>
          </p:nvPr>
        </p:nvSpPr>
        <p:spPr>
          <a:xfrm>
            <a:off x="913796" y="609599"/>
            <a:ext cx="7916872" cy="5181601"/>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6969C88-B244-455D-A017-012B25B1ACDD}" type="datetimeFigureOut">
              <a:rPr lang="en-US" smtClean="0"/>
              <a:t>10/8/2020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7CE569E-9B7C-4CB9-AB80-C0841F922CFF}" type="slidenum">
              <a:rPr lang="en-US" smtClean="0"/>
              <a:t>‹#›</a:t>
            </a:fld>
            <a:endParaRPr lang="en-US"/>
          </a:p>
        </p:txBody>
      </p:sp>
    </p:spTree>
    <p:extLst>
      <p:ext uri="{BB962C8B-B14F-4D97-AF65-F5344CB8AC3E}">
        <p14:creationId xmlns:p14="http://schemas.microsoft.com/office/powerpoint/2010/main" val="169112153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913795" y="609600"/>
            <a:ext cx="10353762" cy="970450"/>
          </a:xfrm>
          <a:prstGeom prst="rect">
            <a:avLst/>
          </a:prstGeom>
          <a:effectLst>
            <a:outerShdw blurRad="25400" dir="17880000">
              <a:srgbClr val="000000">
                <a:alpha val="46000"/>
              </a:srgbClr>
            </a:outerShdw>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913795" y="1732449"/>
            <a:ext cx="10353762" cy="4058751"/>
          </a:xfrm>
          <a:prstGeom prst="rect">
            <a:avLst/>
          </a:prstGeom>
          <a:effectLst>
            <a:outerShdw blurRad="25400" dir="17880000">
              <a:srgbClr val="000000">
                <a:alpha val="46000"/>
              </a:srgbClr>
            </a:outerShdw>
          </a:effectLst>
        </p:spPr>
        <p:txBody>
          <a:bodyPr vert="horz" lIns="91440" tIns="45720" rIns="91440" bIns="45720" rtlCol="0"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678736" y="5883275"/>
            <a:ext cx="2743200" cy="365125"/>
          </a:xfrm>
          <a:prstGeom prst="rect">
            <a:avLst/>
          </a:prstGeom>
        </p:spPr>
        <p:txBody>
          <a:bodyPr vert="horz" lIns="91440" tIns="45720" rIns="91440" bIns="45720" rtlCol="0" anchor="ctr"/>
          <a:lstStyle>
            <a:lvl1pPr algn="r">
              <a:defRPr sz="1000">
                <a:solidFill>
                  <a:schemeClr val="tx1">
                    <a:lumMod val="95000"/>
                  </a:schemeClr>
                </a:solidFill>
                <a:effectLst>
                  <a:outerShdw blurRad="50800" dist="38100" dir="2700000" algn="tl" rotWithShape="0">
                    <a:schemeClr val="bg1">
                      <a:alpha val="43000"/>
                    </a:schemeClr>
                  </a:outerShdw>
                </a:effectLst>
              </a:defRPr>
            </a:lvl1pPr>
          </a:lstStyle>
          <a:p>
            <a:fld id="{76969C88-B244-455D-A017-012B25B1ACDD}" type="datetimeFigureOut">
              <a:rPr lang="en-US" smtClean="0"/>
              <a:pPr/>
              <a:t>10/8/2020</a:t>
            </a:fld>
            <a:endParaRPr lang="en-US"/>
          </a:p>
        </p:txBody>
      </p:sp>
      <p:sp>
        <p:nvSpPr>
          <p:cNvPr id="5" name="Footer Placeholder 4"/>
          <p:cNvSpPr>
            <a:spLocks noGrp="1"/>
          </p:cNvSpPr>
          <p:nvPr>
            <p:ph type="ftr" sz="quarter" idx="3"/>
          </p:nvPr>
        </p:nvSpPr>
        <p:spPr>
          <a:xfrm>
            <a:off x="913795" y="5883275"/>
            <a:ext cx="6672865" cy="365125"/>
          </a:xfrm>
          <a:prstGeom prst="rect">
            <a:avLst/>
          </a:prstGeom>
        </p:spPr>
        <p:txBody>
          <a:bodyPr vert="horz" lIns="91440" tIns="45720" rIns="91440" bIns="45720" rtlCol="0" anchor="ctr"/>
          <a:lstStyle>
            <a:lvl1pPr algn="l">
              <a:defRPr sz="1000">
                <a:solidFill>
                  <a:schemeClr val="tx1">
                    <a:lumMod val="95000"/>
                  </a:schemeClr>
                </a:solidFill>
                <a:effectLst>
                  <a:outerShdw blurRad="50800" dist="38100" dir="2700000" algn="tl" rotWithShape="0">
                    <a:schemeClr val="bg1">
                      <a:alpha val="43000"/>
                    </a:schemeClr>
                  </a:outerShdw>
                </a:effectLst>
              </a:defRPr>
            </a:lvl1pPr>
          </a:lstStyle>
          <a:p>
            <a:endParaRPr lang="en-US" dirty="0"/>
          </a:p>
        </p:txBody>
      </p:sp>
      <p:sp>
        <p:nvSpPr>
          <p:cNvPr id="6" name="Slide Number Placeholder 5"/>
          <p:cNvSpPr>
            <a:spLocks noGrp="1"/>
          </p:cNvSpPr>
          <p:nvPr>
            <p:ph type="sldNum" sz="quarter" idx="4"/>
          </p:nvPr>
        </p:nvSpPr>
        <p:spPr>
          <a:xfrm>
            <a:off x="10514011" y="5883275"/>
            <a:ext cx="753545" cy="365125"/>
          </a:xfrm>
          <a:prstGeom prst="rect">
            <a:avLst/>
          </a:prstGeom>
        </p:spPr>
        <p:txBody>
          <a:bodyPr vert="horz" lIns="91440" tIns="45720" rIns="91440" bIns="45720" rtlCol="0" anchor="ctr"/>
          <a:lstStyle>
            <a:lvl1pPr algn="r">
              <a:defRPr sz="1000">
                <a:solidFill>
                  <a:schemeClr val="tx1">
                    <a:lumMod val="95000"/>
                  </a:schemeClr>
                </a:solidFill>
                <a:effectLst>
                  <a:outerShdw blurRad="50800" dist="38100" dir="2700000" algn="tl" rotWithShape="0">
                    <a:schemeClr val="bg1">
                      <a:alpha val="43000"/>
                    </a:schemeClr>
                  </a:outerShdw>
                </a:effectLst>
              </a:defRPr>
            </a:lvl1pPr>
          </a:lstStyle>
          <a:p>
            <a:fld id="{07CE569E-9B7C-4CB9-AB80-C0841F922CFF}" type="slidenum">
              <a:rPr lang="en-US" smtClean="0"/>
              <a:pPr/>
              <a:t>‹#›</a:t>
            </a:fld>
            <a:endParaRPr lang="en-US"/>
          </a:p>
        </p:txBody>
      </p:sp>
    </p:spTree>
    <p:extLst>
      <p:ext uri="{BB962C8B-B14F-4D97-AF65-F5344CB8AC3E}">
        <p14:creationId xmlns:p14="http://schemas.microsoft.com/office/powerpoint/2010/main" val="2135401051"/>
      </p:ext>
    </p:extLst>
  </p:cSld>
  <p:clrMap bg1="dk1" tx1="lt1" bg2="dk2" tx2="lt2" accent1="accent1" accent2="accent2" accent3="accent3" accent4="accent4" accent5="accent5" accent6="accent6" hlink="hlink" folHlink="folHlink"/>
  <p:sldLayoutIdLst>
    <p:sldLayoutId id="2147483701" r:id="rId1"/>
    <p:sldLayoutId id="2147483702" r:id="rId2"/>
    <p:sldLayoutId id="2147483703" r:id="rId3"/>
    <p:sldLayoutId id="2147483704" r:id="rId4"/>
    <p:sldLayoutId id="2147483705" r:id="rId5"/>
    <p:sldLayoutId id="2147483706" r:id="rId6"/>
    <p:sldLayoutId id="2147483707" r:id="rId7"/>
    <p:sldLayoutId id="2147483708" r:id="rId8"/>
    <p:sldLayoutId id="2147483709" r:id="rId9"/>
    <p:sldLayoutId id="2147483710" r:id="rId10"/>
    <p:sldLayoutId id="2147483711" r:id="rId11"/>
    <p:sldLayoutId id="2147483712" r:id="rId12"/>
    <p:sldLayoutId id="2147483713" r:id="rId13"/>
    <p:sldLayoutId id="2147483714" r:id="rId14"/>
    <p:sldLayoutId id="2147483715" r:id="rId15"/>
    <p:sldLayoutId id="2147483716" r:id="rId16"/>
    <p:sldLayoutId id="2147483717" r:id="rId17"/>
  </p:sldLayoutIdLst>
  <p:txStyles>
    <p:titleStyle>
      <a:lvl1pPr algn="ctr" defTabSz="457200" rtl="0" eaLnBrk="1" latinLnBrk="0" hangingPunct="1">
        <a:spcBef>
          <a:spcPct val="0"/>
        </a:spcBef>
        <a:buNone/>
        <a:defRPr sz="40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j-lt"/>
          <a:ea typeface="+mj-ea"/>
          <a:cs typeface="Trebuchet M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06000" algn="l" defTabSz="457200" rtl="0" eaLnBrk="1" latinLnBrk="0" hangingPunct="1">
        <a:spcBef>
          <a:spcPct val="20000"/>
        </a:spcBef>
        <a:spcAft>
          <a:spcPts val="600"/>
        </a:spcAft>
        <a:buClr>
          <a:schemeClr val="tx2"/>
        </a:buClr>
        <a:buSzPct val="70000"/>
        <a:buFont typeface="Wingdings 2" charset="2"/>
        <a:buChar char=""/>
        <a:defRPr sz="20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1pPr>
      <a:lvl2pPr marL="720000" indent="-270000" algn="l" defTabSz="457200" rtl="0" eaLnBrk="1" latinLnBrk="0" hangingPunct="1">
        <a:spcBef>
          <a:spcPct val="20000"/>
        </a:spcBef>
        <a:spcAft>
          <a:spcPts val="600"/>
        </a:spcAft>
        <a:buClr>
          <a:schemeClr val="tx2"/>
        </a:buClr>
        <a:buSzPct val="70000"/>
        <a:buFont typeface="Wingdings 2" charset="2"/>
        <a:buChar char=""/>
        <a:defRPr sz="18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2pPr>
      <a:lvl3pPr marL="1026000" indent="-216000" algn="l" defTabSz="457200" rtl="0" eaLnBrk="1" latinLnBrk="0" hangingPunct="1">
        <a:spcBef>
          <a:spcPct val="20000"/>
        </a:spcBef>
        <a:spcAft>
          <a:spcPts val="600"/>
        </a:spcAft>
        <a:buClr>
          <a:schemeClr val="tx2"/>
        </a:buClr>
        <a:buSzPct val="70000"/>
        <a:buFont typeface="Wingdings 2" charset="2"/>
        <a:buChar char=""/>
        <a:defRPr sz="16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3pPr>
      <a:lvl4pPr marL="1386000" indent="-2160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4pPr>
      <a:lvl5pPr marL="1674000" indent="-2160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5pPr>
      <a:lvl6pPr marL="2014600" indent="-2286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6pPr>
      <a:lvl7pPr marL="2401800" indent="-2286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7pPr>
      <a:lvl8pPr marL="2789000" indent="-2286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8pPr>
      <a:lvl9pPr marL="3106200" indent="-228600" algn="l" defTabSz="457200" rtl="0" eaLnBrk="1" latinLnBrk="0" hangingPunct="1">
        <a:spcBef>
          <a:spcPct val="20000"/>
        </a:spcBef>
        <a:spcAft>
          <a:spcPts val="600"/>
        </a:spcAft>
        <a:buClr>
          <a:schemeClr val="tx2"/>
        </a:buClr>
        <a:buSzPct val="70000"/>
        <a:buFont typeface="Wingdings 2" charset="2"/>
        <a:buChar char=""/>
        <a:defRPr sz="1400" kern="1200">
          <a:ln>
            <a:solidFill>
              <a:schemeClr val="bg1">
                <a:lumMod val="75000"/>
                <a:lumOff val="25000"/>
                <a:alpha val="10000"/>
              </a:schemeClr>
            </a:solidFill>
          </a:ln>
          <a:solidFill>
            <a:schemeClr val="tx2"/>
          </a:solidFill>
          <a:effectLst>
            <a:outerShdw blurRad="9525" dist="25400" dir="14640000" algn="tl" rotWithShape="0">
              <a:schemeClr val="bg1">
                <a:alpha val="30000"/>
              </a:schemeClr>
            </a:outerShdw>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 Id="rId4" Type="http://schemas.openxmlformats.org/officeDocument/2006/relationships/image" Target="../media/image8.png"/></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arget="../media/image7.png" Type="http://schemas.openxmlformats.org/officeDocument/2006/relationships/image"/><Relationship Id="rId2" Target="../media/image6.jpeg" Type="http://schemas.openxmlformats.org/officeDocument/2006/relationships/image"/><Relationship Id="rId1" Target="../slideLayouts/slideLayout9.xml" Type="http://schemas.openxmlformats.org/officeDocument/2006/relationships/slideLayout"/><Relationship Id="rId4" Target="../media/image9.jpeg" Type="http://schemas.openxmlformats.org/officeDocument/2006/relationships/image"/></Relationships>
</file>

<file path=ppt/slides/_rels/slide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 Id="rId4" Type="http://schemas.openxmlformats.org/officeDocument/2006/relationships/image" Target="../media/image10.png"/></Relationships>
</file>

<file path=ppt/slides/_rels/slide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24273" y="-26504"/>
            <a:ext cx="12207220" cy="6857990"/>
          </a:xfrm>
          <a:prstGeom prst="rect">
            <a:avLst/>
          </a:prstGeom>
        </p:spPr>
      </p:pic>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1643270"/>
          </a:xfrm>
        </p:spPr>
        <p:txBody>
          <a:bodyPr>
            <a:normAutofit/>
          </a:bodyPr>
          <a:lstStyle/>
          <a:p>
            <a:r>
              <a:rPr lang="en-US" sz="4600" dirty="0">
                <a:solidFill>
                  <a:schemeClr val="accent2">
                    <a:lumMod val="75000"/>
                  </a:schemeClr>
                </a:solidFill>
              </a:rPr>
              <a:t>Nigeria: The giant in comatose</a:t>
            </a:r>
            <a:endParaRPr lang="en-NG" sz="4600" dirty="0">
              <a:solidFill>
                <a:schemeClr val="accent2">
                  <a:lumMod val="75000"/>
                </a:schemeClr>
              </a:solidFill>
            </a:endParaRPr>
          </a:p>
        </p:txBody>
      </p:sp>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2743200" y="1643272"/>
            <a:ext cx="8998226" cy="4622800"/>
          </a:xfrm>
        </p:spPr>
        <p:txBody>
          <a:bodyPr>
            <a:normAutofit fontScale="92500" lnSpcReduction="20000"/>
          </a:bodyPr>
          <a:lstStyle/>
          <a:p>
            <a:endParaRPr lang="en-GB" dirty="0">
              <a:solidFill>
                <a:schemeClr val="tx1">
                  <a:alpha val="80000"/>
                </a:schemeClr>
              </a:solidFill>
            </a:endParaRPr>
          </a:p>
          <a:p>
            <a:r>
              <a:rPr lang="en-GB" dirty="0">
                <a:solidFill>
                  <a:schemeClr val="tx1">
                    <a:alpha val="80000"/>
                  </a:schemeClr>
                </a:solidFill>
              </a:rPr>
              <a:t>By </a:t>
            </a:r>
          </a:p>
          <a:p>
            <a:r>
              <a:rPr lang="en-GB" sz="2600" b="1" dirty="0">
                <a:solidFill>
                  <a:schemeClr val="tx1">
                    <a:alpha val="80000"/>
                  </a:schemeClr>
                </a:solidFill>
              </a:rPr>
              <a:t>Chika </a:t>
            </a:r>
            <a:r>
              <a:rPr lang="en-GB" sz="2600" b="1" dirty="0" err="1">
                <a:solidFill>
                  <a:schemeClr val="tx1">
                    <a:alpha val="80000"/>
                  </a:schemeClr>
                </a:solidFill>
              </a:rPr>
              <a:t>Ebubechukwu</a:t>
            </a:r>
            <a:endParaRPr lang="en-GB" sz="2600" b="1" dirty="0">
              <a:solidFill>
                <a:schemeClr val="tx1">
                  <a:alpha val="80000"/>
                </a:schemeClr>
              </a:solidFill>
            </a:endParaRPr>
          </a:p>
          <a:p>
            <a:r>
              <a:rPr lang="en-GB" sz="2600" b="1" dirty="0" err="1">
                <a:solidFill>
                  <a:schemeClr val="tx1">
                    <a:alpha val="80000"/>
                  </a:schemeClr>
                </a:solidFill>
              </a:rPr>
              <a:t>Avwerosuoghene</a:t>
            </a:r>
            <a:r>
              <a:rPr lang="en-GB" sz="2600" b="1" dirty="0">
                <a:solidFill>
                  <a:schemeClr val="tx1">
                    <a:alpha val="80000"/>
                  </a:schemeClr>
                </a:solidFill>
              </a:rPr>
              <a:t> Hope </a:t>
            </a:r>
            <a:r>
              <a:rPr lang="en-GB" sz="2600" b="1" dirty="0" err="1">
                <a:solidFill>
                  <a:schemeClr val="tx1">
                    <a:alpha val="80000"/>
                  </a:schemeClr>
                </a:solidFill>
              </a:rPr>
              <a:t>Golah-Ebue</a:t>
            </a:r>
            <a:endParaRPr lang="en-GB" sz="2600" b="1" dirty="0">
              <a:solidFill>
                <a:schemeClr val="tx1">
                  <a:alpha val="80000"/>
                </a:schemeClr>
              </a:solidFill>
            </a:endParaRPr>
          </a:p>
          <a:p>
            <a:r>
              <a:rPr lang="en-US" sz="1800" dirty="0">
                <a:solidFill>
                  <a:schemeClr val="tx1">
                    <a:alpha val="80000"/>
                  </a:schemeClr>
                </a:solidFill>
              </a:rPr>
              <a:t>PhD candidates in Global Studies. Economy, Society and Law</a:t>
            </a:r>
            <a:br>
              <a:rPr lang="en-US" sz="1800" dirty="0">
                <a:solidFill>
                  <a:schemeClr val="tx1">
                    <a:alpha val="80000"/>
                  </a:schemeClr>
                </a:solidFill>
              </a:rPr>
            </a:br>
            <a:r>
              <a:rPr lang="en-US" sz="1800" dirty="0">
                <a:solidFill>
                  <a:schemeClr val="tx1">
                    <a:alpha val="80000"/>
                  </a:schemeClr>
                </a:solidFill>
              </a:rPr>
              <a:t>University of Urbino “Carlo Bo”, Italy.</a:t>
            </a:r>
          </a:p>
          <a:p>
            <a:endParaRPr lang="en-US" sz="1800" dirty="0">
              <a:solidFill>
                <a:schemeClr val="tx1">
                  <a:alpha val="80000"/>
                </a:schemeClr>
              </a:solidFill>
            </a:endParaRPr>
          </a:p>
          <a:p>
            <a:endParaRPr lang="en-US" sz="1800" dirty="0">
              <a:solidFill>
                <a:schemeClr val="tx1">
                  <a:alpha val="80000"/>
                </a:schemeClr>
              </a:solidFill>
            </a:endParaRPr>
          </a:p>
          <a:p>
            <a:r>
              <a:rPr lang="en-US" sz="1800" dirty="0">
                <a:solidFill>
                  <a:srgbClr val="92D050">
                    <a:alpha val="80000"/>
                  </a:srgbClr>
                </a:solidFill>
              </a:rPr>
              <a:t>XXI Scientific Conference</a:t>
            </a:r>
          </a:p>
          <a:p>
            <a:r>
              <a:rPr lang="en-US" sz="1800" dirty="0">
                <a:solidFill>
                  <a:srgbClr val="92D050">
                    <a:alpha val="80000"/>
                  </a:srgbClr>
                </a:solidFill>
              </a:rPr>
              <a:t>COMPARATIVE PERSPECTIVES ON ECONOMIC DEVELOPMENT AND INEQUALITIES</a:t>
            </a:r>
          </a:p>
          <a:p>
            <a:br>
              <a:rPr lang="en-US" sz="1800" dirty="0">
                <a:solidFill>
                  <a:schemeClr val="tx1">
                    <a:alpha val="80000"/>
                  </a:schemeClr>
                </a:solidFill>
              </a:rPr>
            </a:br>
            <a:endParaRPr lang="en-GB" sz="1800" dirty="0">
              <a:solidFill>
                <a:schemeClr val="tx1">
                  <a:alpha val="80000"/>
                </a:schemeClr>
              </a:solidFill>
            </a:endParaRPr>
          </a:p>
          <a:p>
            <a:endParaRPr lang="en-NG" dirty="0">
              <a:solidFill>
                <a:schemeClr val="tx1">
                  <a:alpha val="80000"/>
                </a:scheme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extLst>
              <p:ext uri="{D42A27DB-BD31-4B8C-83A1-F6EECF244321}">
                <p14:modId xmlns:p14="http://schemas.microsoft.com/office/powerpoint/2010/main" val="4121982447"/>
              </p:ext>
            </p:extLst>
          </p:nvPr>
        </p:nvGraphicFramePr>
        <p:xfrm>
          <a:off x="6053817" y="5870713"/>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Tree>
    <p:extLst>
      <p:ext uri="{BB962C8B-B14F-4D97-AF65-F5344CB8AC3E}">
        <p14:creationId xmlns:p14="http://schemas.microsoft.com/office/powerpoint/2010/main" val="46692367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978999"/>
          </a:xfrm>
        </p:spPr>
        <p:txBody>
          <a:bodyPr>
            <a:normAutofit/>
          </a:bodyPr>
          <a:lstStyle/>
          <a:p>
            <a:r>
              <a:rPr lang="en-US" sz="4600" dirty="0"/>
              <a:t> Introduction</a:t>
            </a:r>
            <a:endParaRPr lang="en-NG" sz="4600" dirty="0"/>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9053" y="10"/>
            <a:ext cx="12207220" cy="6857990"/>
          </a:xfrm>
          <a:prstGeom prst="rect">
            <a:avLst/>
          </a:prstGeom>
          <a:pattFill prst="pct5">
            <a:fgClr>
              <a:schemeClr val="bg2"/>
            </a:fgClr>
            <a:bgClr>
              <a:schemeClr val="bg1"/>
            </a:bgClr>
          </a:pattFill>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576775" y="1550503"/>
            <a:ext cx="10912860" cy="3684105"/>
          </a:xfrm>
          <a:solidFill>
            <a:schemeClr val="bg2">
              <a:alpha val="57000"/>
            </a:schemeClr>
          </a:solidFill>
        </p:spPr>
        <p:txBody>
          <a:bodyPr>
            <a:normAutofit/>
          </a:bodyPr>
          <a:lstStyle/>
          <a:p>
            <a:pPr algn="l"/>
            <a:endParaRPr lang="en-US" dirty="0"/>
          </a:p>
          <a:p>
            <a:pPr algn="l"/>
            <a:r>
              <a:rPr lang="en-US" dirty="0"/>
              <a:t>Nigeria is a country that is located in the Western part of Africa that gained her independence from Britain on the 1st of October, 1960. It is the most populated country in Africa with 206 million citizens.</a:t>
            </a:r>
          </a:p>
          <a:p>
            <a:pPr algn="l"/>
            <a:r>
              <a:rPr lang="en-US" dirty="0"/>
              <a:t>It is regarded as the Giant of Africa mainly because she is a highly-diverse nation with over 400 ethnicities and the largest economy in Africa.</a:t>
            </a:r>
          </a:p>
          <a:p>
            <a:pPr algn="l"/>
            <a:endParaRPr lang="en-US" dirty="0">
              <a:solidFill>
                <a:srgbClr val="FFFF00">
                  <a:alpha val="80000"/>
                </a:srgbClr>
              </a:solidFill>
            </a:endParaRPr>
          </a:p>
          <a:p>
            <a:endParaRPr lang="en-US" dirty="0">
              <a:solidFill>
                <a:srgbClr val="FFFF00">
                  <a:alpha val="80000"/>
                </a:srgbClr>
              </a:solidFill>
            </a:endParaRPr>
          </a:p>
          <a:p>
            <a:r>
              <a:rPr lang="en-US" dirty="0">
                <a:solidFill>
                  <a:srgbClr val="FFFF00">
                    <a:alpha val="80000"/>
                  </a:srgbClr>
                </a:solidFill>
              </a:rPr>
              <a:t>.</a:t>
            </a:r>
            <a:endParaRPr lang="en-NG" dirty="0">
              <a:solidFill>
                <a:srgbClr val="FFFF00">
                  <a:alpha val="80000"/>
                </a:srgb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nvGraphicFramePr>
        <p:xfrm>
          <a:off x="6053817" y="5870713"/>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
        <p:nvSpPr>
          <p:cNvPr id="5" name="TextBox 4">
            <a:extLst>
              <a:ext uri="{FF2B5EF4-FFF2-40B4-BE49-F238E27FC236}">
                <a16:creationId xmlns:a16="http://schemas.microsoft.com/office/drawing/2014/main" id="{AF176EAC-4959-447C-9B87-B267B07707AB}"/>
              </a:ext>
            </a:extLst>
          </p:cNvPr>
          <p:cNvSpPr txBox="1"/>
          <p:nvPr/>
        </p:nvSpPr>
        <p:spPr>
          <a:xfrm>
            <a:off x="4306956" y="583096"/>
            <a:ext cx="6149007" cy="646331"/>
          </a:xfrm>
          <a:prstGeom prst="rect">
            <a:avLst/>
          </a:prstGeom>
          <a:noFill/>
        </p:spPr>
        <p:txBody>
          <a:bodyPr wrap="square" rtlCol="0">
            <a:spAutoFit/>
          </a:bodyPr>
          <a:lstStyle/>
          <a:p>
            <a:r>
              <a:rPr lang="en-US" sz="3600" u="sng" dirty="0"/>
              <a:t>Introduction</a:t>
            </a:r>
            <a:r>
              <a:rPr lang="en-US" dirty="0"/>
              <a:t> </a:t>
            </a:r>
            <a:endParaRPr lang="en-NG" dirty="0"/>
          </a:p>
        </p:txBody>
      </p:sp>
    </p:spTree>
    <p:extLst>
      <p:ext uri="{BB962C8B-B14F-4D97-AF65-F5344CB8AC3E}">
        <p14:creationId xmlns:p14="http://schemas.microsoft.com/office/powerpoint/2010/main" val="229765651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978999"/>
          </a:xfrm>
        </p:spPr>
        <p:txBody>
          <a:bodyPr>
            <a:normAutofit/>
          </a:bodyPr>
          <a:lstStyle/>
          <a:p>
            <a:r>
              <a:rPr lang="en-US" sz="4600" dirty="0"/>
              <a:t> Introduction</a:t>
            </a:r>
            <a:endParaRPr lang="en-NG" sz="4600" dirty="0"/>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24273" y="26514"/>
            <a:ext cx="12207220" cy="6857990"/>
          </a:xfrm>
          <a:prstGeom prst="rect">
            <a:avLst/>
          </a:prstGeom>
          <a:pattFill prst="pct5">
            <a:fgClr>
              <a:schemeClr val="bg2"/>
            </a:fgClr>
            <a:bgClr>
              <a:schemeClr val="bg1"/>
            </a:bgClr>
          </a:pattFill>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576775" y="126609"/>
            <a:ext cx="10912860" cy="5744104"/>
          </a:xfrm>
          <a:solidFill>
            <a:schemeClr val="bg2">
              <a:alpha val="57000"/>
            </a:schemeClr>
          </a:solidFill>
        </p:spPr>
        <p:txBody>
          <a:bodyPr>
            <a:normAutofit/>
          </a:bodyPr>
          <a:lstStyle/>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Nigeria is made up of 36 states and it consists of six geopolitical zones;</a:t>
            </a: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North-Central: Benue, Kogi, </a:t>
            </a:r>
            <a:r>
              <a:rPr kumimoji="0" lang="en-US" sz="1900" b="0" i="0" u="none" strike="noStrike" kern="1200" cap="none" spc="0" normalizeH="0" baseline="0" noProof="0" dirty="0" err="1">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Kwara</a:t>
            </a: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 Nasarawa, Niger, Plateau, Plateau</a:t>
            </a:r>
            <a:r>
              <a:rPr lang="en-US" sz="190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latin typeface="Calisto MT" panose="02040603050505030304"/>
              </a:rPr>
              <a:t> and </a:t>
            </a: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Federal Capital Territory</a:t>
            </a: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North-East: Adamawa, Bauchi, </a:t>
            </a:r>
            <a:r>
              <a:rPr kumimoji="0" lang="en-US" sz="1900" b="0" i="0" u="none" strike="noStrike" kern="1200" cap="none" spc="0" normalizeH="0" baseline="0" noProof="0" dirty="0" err="1">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Borno</a:t>
            </a: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 Gombe, Taraba and Yobe</a:t>
            </a: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North-West: Jigawa, Kaduna, Kano, Katsina, Kebbi, Sokoto</a:t>
            </a:r>
            <a:r>
              <a:rPr lang="en-US" sz="190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latin typeface="Calisto MT" panose="02040603050505030304"/>
              </a:rPr>
              <a:t> and </a:t>
            </a: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Zamfara</a:t>
            </a: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South-East: </a:t>
            </a:r>
            <a:r>
              <a:rPr kumimoji="0" lang="en-US" sz="1900" b="0" i="0" u="none" strike="noStrike" kern="1200" cap="none" spc="0" normalizeH="0" baseline="0" noProof="0" dirty="0" err="1">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Abia</a:t>
            </a: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 Anambra, Ebonyi, Enugu</a:t>
            </a:r>
            <a:r>
              <a:rPr lang="en-US" sz="190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latin typeface="Calisto MT" panose="02040603050505030304"/>
              </a:rPr>
              <a:t> and </a:t>
            </a: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Imo</a:t>
            </a: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South-West: Ekiti, Lagos, Ogun, Ondo, Osun</a:t>
            </a:r>
            <a:r>
              <a:rPr lang="en-US" sz="190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latin typeface="Calisto MT" panose="02040603050505030304"/>
              </a:rPr>
              <a:t> and </a:t>
            </a: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Oyo</a:t>
            </a: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South-South: </a:t>
            </a:r>
            <a:r>
              <a:rPr kumimoji="0" lang="en-US" sz="1900" b="0" i="0" u="none" strike="noStrike" kern="1200" cap="none" spc="0" normalizeH="0" baseline="0" noProof="0" dirty="0" err="1">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Akwa</a:t>
            </a: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 Ibom, Bayelsa, Cross River, Rivers, </a:t>
            </a: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r>
              <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rPr>
              <a:t>Delta and Edo.</a:t>
            </a: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endPar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endParaRPr>
          </a:p>
          <a:p>
            <a:pPr marL="0" marR="0" lvl="0" indent="0" algn="l" defTabSz="457200" rtl="0" eaLnBrk="1" fontAlgn="auto" latinLnBrk="0" hangingPunct="1">
              <a:lnSpc>
                <a:spcPct val="100000"/>
              </a:lnSpc>
              <a:spcBef>
                <a:spcPct val="20000"/>
              </a:spcBef>
              <a:spcAft>
                <a:spcPts val="600"/>
              </a:spcAft>
              <a:buClr>
                <a:srgbClr val="DADADA"/>
              </a:buClr>
              <a:buSzPct val="70000"/>
              <a:buFont typeface="Wingdings 2" charset="2"/>
              <a:buNone/>
              <a:tabLst/>
              <a:defRPr/>
            </a:pPr>
            <a:endParaRPr kumimoji="0" lang="en-US" sz="1900" b="0" i="0" u="none" strike="noStrike" kern="1200" cap="none" spc="0" normalizeH="0" baseline="0" noProof="0" dirty="0">
              <a:ln>
                <a:solidFill>
                  <a:prstClr val="black">
                    <a:lumMod val="75000"/>
                    <a:lumOff val="25000"/>
                    <a:alpha val="10000"/>
                  </a:prstClr>
                </a:solidFill>
              </a:ln>
              <a:solidFill>
                <a:prstClr val="white"/>
              </a:solidFill>
              <a:effectLst>
                <a:outerShdw blurRad="9525" dist="25400" dir="14640000" algn="tl" rotWithShape="0">
                  <a:prstClr val="black">
                    <a:alpha val="30000"/>
                  </a:prstClr>
                </a:outerShdw>
              </a:effectLst>
              <a:uLnTx/>
              <a:uFillTx/>
              <a:latin typeface="Calisto MT" panose="02040603050505030304"/>
              <a:ea typeface="+mn-ea"/>
              <a:cs typeface="+mn-cs"/>
            </a:endParaRPr>
          </a:p>
          <a:p>
            <a:pPr algn="l"/>
            <a:endParaRPr lang="en-US" dirty="0">
              <a:solidFill>
                <a:srgbClr val="FFFF00">
                  <a:alpha val="80000"/>
                </a:srgbClr>
              </a:solidFill>
            </a:endParaRPr>
          </a:p>
          <a:p>
            <a:endParaRPr lang="en-US" dirty="0">
              <a:solidFill>
                <a:srgbClr val="FFFF00">
                  <a:alpha val="80000"/>
                </a:srgbClr>
              </a:solidFill>
            </a:endParaRPr>
          </a:p>
          <a:p>
            <a:r>
              <a:rPr lang="en-US" dirty="0">
                <a:solidFill>
                  <a:srgbClr val="FFFF00">
                    <a:alpha val="80000"/>
                  </a:srgbClr>
                </a:solidFill>
              </a:rPr>
              <a:t>.</a:t>
            </a:r>
            <a:endParaRPr lang="en-NG" dirty="0">
              <a:solidFill>
                <a:srgbClr val="FFFF00">
                  <a:alpha val="80000"/>
                </a:srgb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extLst>
              <p:ext uri="{D42A27DB-BD31-4B8C-83A1-F6EECF244321}">
                <p14:modId xmlns:p14="http://schemas.microsoft.com/office/powerpoint/2010/main" val="3923246374"/>
              </p:ext>
            </p:extLst>
          </p:nvPr>
        </p:nvGraphicFramePr>
        <p:xfrm>
          <a:off x="3193366" y="5870713"/>
          <a:ext cx="6133514" cy="987287"/>
        </p:xfrm>
        <a:graphic>
          <a:graphicData uri="http://schemas.openxmlformats.org/drawingml/2006/table">
            <a:tbl>
              <a:tblPr/>
              <a:tblGrid>
                <a:gridCol w="6133514">
                  <a:extLst>
                    <a:ext uri="{9D8B030D-6E8A-4147-A177-3AD203B41FA5}">
                      <a16:colId xmlns:a16="http://schemas.microsoft.com/office/drawing/2014/main" val="2005959008"/>
                    </a:ext>
                  </a:extLst>
                </a:gridCol>
              </a:tblGrid>
              <a:tr h="626204">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6108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pic>
        <p:nvPicPr>
          <p:cNvPr id="8" name="Picture 7">
            <a:extLst>
              <a:ext uri="{FF2B5EF4-FFF2-40B4-BE49-F238E27FC236}">
                <a16:creationId xmlns:a16="http://schemas.microsoft.com/office/drawing/2014/main" id="{E661D30B-E1BF-448C-B5A3-F89328BCA68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347791" y="1815487"/>
            <a:ext cx="5861659" cy="4761318"/>
          </a:xfrm>
          <a:prstGeom prst="rect">
            <a:avLst/>
          </a:prstGeom>
          <a:noFill/>
        </p:spPr>
      </p:pic>
    </p:spTree>
    <p:extLst>
      <p:ext uri="{BB962C8B-B14F-4D97-AF65-F5344CB8AC3E}">
        <p14:creationId xmlns:p14="http://schemas.microsoft.com/office/powerpoint/2010/main" val="117635803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978999"/>
          </a:xfrm>
        </p:spPr>
        <p:txBody>
          <a:bodyPr>
            <a:normAutofit/>
          </a:bodyPr>
          <a:lstStyle/>
          <a:p>
            <a:r>
              <a:rPr lang="en-US" sz="4600" dirty="0"/>
              <a:t> Introduction</a:t>
            </a:r>
            <a:endParaRPr lang="en-NG" sz="4600" dirty="0"/>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7610" y="-12649"/>
            <a:ext cx="12207220" cy="6857990"/>
          </a:xfrm>
          <a:prstGeom prst="rect">
            <a:avLst/>
          </a:prstGeom>
          <a:pattFill prst="pct5">
            <a:fgClr>
              <a:schemeClr val="bg2"/>
            </a:fgClr>
            <a:bgClr>
              <a:schemeClr val="bg1"/>
            </a:bgClr>
          </a:pattFill>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745587" y="318052"/>
            <a:ext cx="10912860" cy="5552661"/>
          </a:xfrm>
          <a:solidFill>
            <a:schemeClr val="bg2">
              <a:alpha val="57000"/>
            </a:schemeClr>
          </a:solidFill>
        </p:spPr>
        <p:txBody>
          <a:bodyPr>
            <a:normAutofit/>
          </a:bodyPr>
          <a:lstStyle/>
          <a:p>
            <a:endParaRPr lang="en-US" sz="3600" b="1" u="sng" dirty="0">
              <a:solidFill>
                <a:srgbClr val="FFFF00">
                  <a:alpha val="80000"/>
                </a:srgbClr>
              </a:solidFill>
            </a:endParaRPr>
          </a:p>
          <a:p>
            <a:r>
              <a:rPr lang="en-US" sz="3600" b="1" u="sng" dirty="0">
                <a:solidFill>
                  <a:srgbClr val="FFFF00">
                    <a:alpha val="80000"/>
                  </a:srgbClr>
                </a:solidFill>
              </a:rPr>
              <a:t>Major Challenges in Nigeria</a:t>
            </a:r>
          </a:p>
          <a:p>
            <a:pPr marL="342900" indent="-342900" algn="l">
              <a:buFont typeface="Wingdings" panose="05000000000000000000" pitchFamily="2" charset="2"/>
              <a:buChar char="v"/>
            </a:pPr>
            <a:r>
              <a:rPr lang="en-US" sz="2400" dirty="0">
                <a:solidFill>
                  <a:srgbClr val="FFFF00">
                    <a:alpha val="80000"/>
                  </a:srgbClr>
                </a:solidFill>
              </a:rPr>
              <a:t>Illicit flows : </a:t>
            </a:r>
            <a:r>
              <a:rPr lang="en-US" dirty="0">
                <a:solidFill>
                  <a:srgbClr val="FFFF00">
                    <a:alpha val="80000"/>
                  </a:srgbClr>
                </a:solidFill>
              </a:rPr>
              <a:t>The major conduit for illicit flow is trade </a:t>
            </a:r>
            <a:r>
              <a:rPr lang="en-US" dirty="0" err="1">
                <a:solidFill>
                  <a:srgbClr val="FFFF00">
                    <a:alpha val="80000"/>
                  </a:srgbClr>
                </a:solidFill>
              </a:rPr>
              <a:t>misinvoicing</a:t>
            </a:r>
            <a:r>
              <a:rPr lang="en-US" dirty="0">
                <a:solidFill>
                  <a:srgbClr val="FFFF00">
                    <a:alpha val="80000"/>
                  </a:srgbClr>
                </a:solidFill>
              </a:rPr>
              <a:t>. In the latest data of 148 developing countries Nigeria tops the rank. (Global Financial Integrity,2019). It was further noted that this is an obstacle of gaining equitable and sustainable growth in Nigeria. </a:t>
            </a:r>
          </a:p>
          <a:p>
            <a:pPr marL="342900" indent="-342900" algn="l">
              <a:buFont typeface="Wingdings" panose="05000000000000000000" pitchFamily="2" charset="2"/>
              <a:buChar char="v"/>
            </a:pPr>
            <a:r>
              <a:rPr lang="en-US" sz="2400" dirty="0">
                <a:solidFill>
                  <a:srgbClr val="FFFF00">
                    <a:alpha val="80000"/>
                  </a:srgbClr>
                </a:solidFill>
              </a:rPr>
              <a:t>Terrorist attacks : </a:t>
            </a:r>
            <a:r>
              <a:rPr lang="en-US" dirty="0">
                <a:solidFill>
                  <a:srgbClr val="FFFF00">
                    <a:alpha val="80000"/>
                  </a:srgbClr>
                </a:solidFill>
              </a:rPr>
              <a:t>The Jihadist terrorist group in Nigeria is Boko Haram. It was founded by Mohammed Yusuf in 2002 . He gained majority of his followers from unemployed youths and Almajiri Children (Aghedo and Eke, 2013). It is located in the NORTHERN part of Nigeria. </a:t>
            </a:r>
          </a:p>
          <a:p>
            <a:pPr marL="342900" indent="-342900" algn="l">
              <a:buFont typeface="Wingdings" panose="05000000000000000000" pitchFamily="2" charset="2"/>
              <a:buChar char="v"/>
            </a:pPr>
            <a:r>
              <a:rPr lang="en-US" sz="2400" dirty="0">
                <a:solidFill>
                  <a:srgbClr val="FFFF00">
                    <a:alpha val="80000"/>
                  </a:srgbClr>
                </a:solidFill>
              </a:rPr>
              <a:t>Crude Oil dependency: </a:t>
            </a:r>
            <a:r>
              <a:rPr lang="en-US" dirty="0">
                <a:solidFill>
                  <a:srgbClr val="FFFF00">
                    <a:alpha val="80000"/>
                  </a:srgbClr>
                </a:solidFill>
              </a:rPr>
              <a:t>The fall of crude oil prices in 2018-2020</a:t>
            </a:r>
            <a:r>
              <a:rPr lang="en-US" dirty="0">
                <a:solidFill>
                  <a:srgbClr val="FFFF00"/>
                </a:solidFill>
              </a:rPr>
              <a:t>. Nigeria as a major oil exporter has been unable to achieve sustainable economic growth even though it generates huge revenues (Oxfam, 2017). The exploration of crude oil is done in the SOUTH.</a:t>
            </a:r>
          </a:p>
          <a:p>
            <a:r>
              <a:rPr lang="en-US" dirty="0">
                <a:solidFill>
                  <a:srgbClr val="FFFF00">
                    <a:alpha val="80000"/>
                  </a:srgbClr>
                </a:solidFill>
              </a:rPr>
              <a:t>.</a:t>
            </a:r>
            <a:endParaRPr lang="en-NG" dirty="0">
              <a:solidFill>
                <a:srgbClr val="FFFF00">
                  <a:alpha val="80000"/>
                </a:srgb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nvGraphicFramePr>
        <p:xfrm>
          <a:off x="6053817" y="5870713"/>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Tree>
    <p:extLst>
      <p:ext uri="{BB962C8B-B14F-4D97-AF65-F5344CB8AC3E}">
        <p14:creationId xmlns:p14="http://schemas.microsoft.com/office/powerpoint/2010/main" val="145773733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978999"/>
          </a:xfrm>
        </p:spPr>
        <p:txBody>
          <a:bodyPr>
            <a:normAutofit/>
          </a:bodyPr>
          <a:lstStyle/>
          <a:p>
            <a:r>
              <a:rPr lang="en-US" sz="4600" dirty="0"/>
              <a:t> Introduction</a:t>
            </a:r>
            <a:endParaRPr lang="en-NG" sz="4600" dirty="0"/>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7610" y="-12649"/>
            <a:ext cx="12207220" cy="6857990"/>
          </a:xfrm>
          <a:prstGeom prst="rect">
            <a:avLst/>
          </a:prstGeom>
          <a:pattFill prst="pct5">
            <a:fgClr>
              <a:schemeClr val="bg2"/>
            </a:fgClr>
            <a:bgClr>
              <a:schemeClr val="bg1"/>
            </a:bgClr>
          </a:pattFill>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576775" y="318052"/>
            <a:ext cx="10912860" cy="5552661"/>
          </a:xfrm>
          <a:solidFill>
            <a:schemeClr val="bg2">
              <a:alpha val="57000"/>
            </a:schemeClr>
          </a:solidFill>
        </p:spPr>
        <p:txBody>
          <a:bodyPr>
            <a:normAutofit/>
          </a:bodyPr>
          <a:lstStyle/>
          <a:p>
            <a:r>
              <a:rPr lang="en-US" sz="3600" b="1" u="sng" dirty="0">
                <a:solidFill>
                  <a:srgbClr val="FFFF00">
                    <a:alpha val="80000"/>
                  </a:srgbClr>
                </a:solidFill>
              </a:rPr>
              <a:t>Results of the challenges in Nigeria</a:t>
            </a:r>
          </a:p>
          <a:p>
            <a:pPr marL="342900" indent="-342900" algn="l">
              <a:buFont typeface="Wingdings" panose="05000000000000000000" pitchFamily="2" charset="2"/>
              <a:buChar char="v"/>
            </a:pPr>
            <a:r>
              <a:rPr lang="en-US" sz="2800" dirty="0">
                <a:solidFill>
                  <a:srgbClr val="FFFF00">
                    <a:alpha val="80000"/>
                  </a:srgbClr>
                </a:solidFill>
              </a:rPr>
              <a:t>Recession : </a:t>
            </a:r>
            <a:r>
              <a:rPr lang="en-US" dirty="0">
                <a:solidFill>
                  <a:srgbClr val="FFFF00">
                    <a:alpha val="80000"/>
                  </a:srgbClr>
                </a:solidFill>
              </a:rPr>
              <a:t>Nigeria’s economy would likely contract by 3.2% in 2020 (World bank,2020)</a:t>
            </a:r>
          </a:p>
          <a:p>
            <a:pPr marL="342900" indent="-342900" algn="l">
              <a:buFont typeface="Wingdings" panose="05000000000000000000" pitchFamily="2" charset="2"/>
              <a:buChar char="v"/>
            </a:pPr>
            <a:endParaRPr lang="en-US" dirty="0">
              <a:solidFill>
                <a:srgbClr val="FFFF00">
                  <a:alpha val="80000"/>
                </a:srgbClr>
              </a:solidFill>
            </a:endParaRPr>
          </a:p>
          <a:p>
            <a:pPr marL="342900" indent="-342900" algn="l">
              <a:buFont typeface="Wingdings" panose="05000000000000000000" pitchFamily="2" charset="2"/>
              <a:buChar char="v"/>
            </a:pPr>
            <a:r>
              <a:rPr lang="en-US" dirty="0">
                <a:solidFill>
                  <a:srgbClr val="FFFF00">
                    <a:alpha val="80000"/>
                  </a:srgbClr>
                </a:solidFill>
              </a:rPr>
              <a:t> </a:t>
            </a:r>
            <a:r>
              <a:rPr lang="en-US" sz="2800" dirty="0">
                <a:solidFill>
                  <a:srgbClr val="FFFF00">
                    <a:alpha val="80000"/>
                  </a:srgbClr>
                </a:solidFill>
              </a:rPr>
              <a:t>Lack of diversification </a:t>
            </a:r>
          </a:p>
          <a:p>
            <a:pPr marL="342900" indent="-342900" algn="l">
              <a:buFont typeface="Wingdings" panose="05000000000000000000" pitchFamily="2" charset="2"/>
              <a:buChar char="v"/>
            </a:pPr>
            <a:endParaRPr lang="en-US" sz="2800" dirty="0">
              <a:solidFill>
                <a:srgbClr val="FFFF00">
                  <a:alpha val="80000"/>
                </a:srgbClr>
              </a:solidFill>
            </a:endParaRPr>
          </a:p>
          <a:p>
            <a:pPr marL="342900" indent="-342900" algn="l">
              <a:buFont typeface="Wingdings" panose="05000000000000000000" pitchFamily="2" charset="2"/>
              <a:buChar char="v"/>
            </a:pPr>
            <a:r>
              <a:rPr lang="en-US" sz="2800" dirty="0">
                <a:solidFill>
                  <a:srgbClr val="FFFF00">
                    <a:alpha val="80000"/>
                  </a:srgbClr>
                </a:solidFill>
              </a:rPr>
              <a:t>Lack of investors</a:t>
            </a:r>
          </a:p>
          <a:p>
            <a:pPr algn="l"/>
            <a:endParaRPr lang="en-US" sz="2800" dirty="0">
              <a:solidFill>
                <a:srgbClr val="FFFF00">
                  <a:alpha val="80000"/>
                </a:srgbClr>
              </a:solidFill>
            </a:endParaRPr>
          </a:p>
          <a:p>
            <a:pPr marL="342900" indent="-342900" algn="l">
              <a:buFont typeface="Wingdings" panose="05000000000000000000" pitchFamily="2" charset="2"/>
              <a:buChar char="v"/>
            </a:pPr>
            <a:r>
              <a:rPr lang="en-US" sz="2800" b="1" dirty="0">
                <a:solidFill>
                  <a:srgbClr val="FFFF00">
                    <a:alpha val="80000"/>
                  </a:srgbClr>
                </a:solidFill>
              </a:rPr>
              <a:t>INEQUALITY</a:t>
            </a:r>
          </a:p>
          <a:p>
            <a:pPr algn="l"/>
            <a:endParaRPr lang="en-US" dirty="0">
              <a:solidFill>
                <a:srgbClr val="FFFF00">
                  <a:alpha val="80000"/>
                </a:srgb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nvGraphicFramePr>
        <p:xfrm>
          <a:off x="6053817" y="5870713"/>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Tree>
    <p:extLst>
      <p:ext uri="{BB962C8B-B14F-4D97-AF65-F5344CB8AC3E}">
        <p14:creationId xmlns:p14="http://schemas.microsoft.com/office/powerpoint/2010/main" val="353237656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title"/>
          </p:nvPr>
        </p:nvSpPr>
        <p:spPr/>
        <p:txBody>
          <a:bodyPr>
            <a:normAutofit/>
          </a:bodyPr>
          <a:lstStyle/>
          <a:p>
            <a:r>
              <a:rPr lang="en-US" sz="4600" dirty="0"/>
              <a:t> Introduction</a:t>
            </a:r>
            <a:endParaRPr lang="en-NG" sz="4600" dirty="0"/>
          </a:p>
        </p:txBody>
      </p:sp>
      <p:sp>
        <p:nvSpPr>
          <p:cNvPr id="8" name="Picture Placeholder 7">
            <a:extLst>
              <a:ext uri="{FF2B5EF4-FFF2-40B4-BE49-F238E27FC236}">
                <a16:creationId xmlns:a16="http://schemas.microsoft.com/office/drawing/2014/main" id="{35F4FA78-0551-47EF-BB9A-CB138EE8B7F8}"/>
              </a:ext>
            </a:extLst>
          </p:cNvPr>
          <p:cNvSpPr>
            <a:spLocks noGrp="1"/>
          </p:cNvSpPr>
          <p:nvPr>
            <p:ph type="pic" idx="1"/>
          </p:nvPr>
        </p:nvSpPr>
        <p:spPr/>
      </p:sp>
      <p:sp>
        <p:nvSpPr>
          <p:cNvPr id="3" name="Subtitle 2">
            <a:extLst>
              <a:ext uri="{FF2B5EF4-FFF2-40B4-BE49-F238E27FC236}">
                <a16:creationId xmlns:a16="http://schemas.microsoft.com/office/drawing/2014/main" id="{86C32AD8-FB4A-4362-BE7E-E83699443291}"/>
              </a:ext>
            </a:extLst>
          </p:cNvPr>
          <p:cNvSpPr>
            <a:spLocks noGrp="1"/>
          </p:cNvSpPr>
          <p:nvPr>
            <p:ph type="body" sz="half" idx="2"/>
          </p:nvPr>
        </p:nvSpPr>
        <p:spPr>
          <a:solidFill>
            <a:schemeClr val="bg2">
              <a:alpha val="57000"/>
            </a:schemeClr>
          </a:solidFill>
        </p:spPr>
        <p:txBody>
          <a:bodyPr>
            <a:normAutofit/>
          </a:bodyPr>
          <a:lstStyle/>
          <a:p>
            <a:pPr algn="l"/>
            <a:endParaRPr lang="en-US" dirty="0">
              <a:solidFill>
                <a:srgbClr val="FFFF00">
                  <a:alpha val="80000"/>
                </a:srgbClr>
              </a:solidFill>
            </a:endParaRPr>
          </a:p>
          <a:p>
            <a:endParaRPr lang="en-US" dirty="0">
              <a:solidFill>
                <a:srgbClr val="FFFF00">
                  <a:alpha val="80000"/>
                </a:srgbClr>
              </a:solidFill>
            </a:endParaRPr>
          </a:p>
          <a:p>
            <a:r>
              <a:rPr lang="en-US" dirty="0">
                <a:solidFill>
                  <a:srgbClr val="FFFF00">
                    <a:alpha val="80000"/>
                  </a:srgbClr>
                </a:solidFill>
              </a:rPr>
              <a:t>.</a:t>
            </a:r>
            <a:endParaRPr lang="en-NG" dirty="0">
              <a:solidFill>
                <a:srgbClr val="FFFF00">
                  <a:alpha val="80000"/>
                </a:srgbClr>
              </a:solidFill>
            </a:endParaRPr>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24273" y="-26504"/>
            <a:ext cx="12207220" cy="6857990"/>
          </a:xfrm>
          <a:prstGeom prst="rect">
            <a:avLst/>
          </a:prstGeom>
          <a:pattFill prst="pct5">
            <a:fgClr>
              <a:schemeClr val="bg2"/>
            </a:fgClr>
            <a:bgClr>
              <a:schemeClr val="bg1"/>
            </a:bgClr>
          </a:pattFill>
        </p:spPr>
      </p:pic>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nvGraphicFramePr>
        <p:xfrm>
          <a:off x="6053817" y="5870713"/>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pic>
        <p:nvPicPr>
          <p:cNvPr id="12" name="Picture 11">
            <a:extLst>
              <a:ext uri="{FF2B5EF4-FFF2-40B4-BE49-F238E27FC236}">
                <a16:creationId xmlns:a16="http://schemas.microsoft.com/office/drawing/2014/main" id="{68812202-977A-43FF-ACB8-A6A05CAABC7A}"/>
              </a:ext>
            </a:extLst>
          </p:cNvPr>
          <p:cNvPicPr>
            <a:picLocks noChangeAspect="1"/>
          </p:cNvPicPr>
          <p:nvPr/>
        </p:nvPicPr>
        <p:blipFill>
          <a:blip r:embed="rId4"/>
          <a:stretch>
            <a:fillRect/>
          </a:stretch>
        </p:blipFill>
        <p:spPr>
          <a:xfrm>
            <a:off x="3129032" y="-26504"/>
            <a:ext cx="7773429" cy="5841899"/>
          </a:xfrm>
          <a:prstGeom prst="rect">
            <a:avLst/>
          </a:prstGeom>
        </p:spPr>
      </p:pic>
    </p:spTree>
    <p:extLst>
      <p:ext uri="{BB962C8B-B14F-4D97-AF65-F5344CB8AC3E}">
        <p14:creationId xmlns:p14="http://schemas.microsoft.com/office/powerpoint/2010/main" val="301159351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978999"/>
          </a:xfrm>
        </p:spPr>
        <p:txBody>
          <a:bodyPr>
            <a:normAutofit/>
          </a:bodyPr>
          <a:lstStyle/>
          <a:p>
            <a:r>
              <a:rPr lang="en-US" sz="4600" dirty="0"/>
              <a:t> Introduction</a:t>
            </a:r>
            <a:endParaRPr lang="en-NG" sz="4600" dirty="0"/>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7610" y="-26504"/>
            <a:ext cx="12207220" cy="6857990"/>
          </a:xfrm>
          <a:prstGeom prst="rect">
            <a:avLst/>
          </a:prstGeom>
          <a:pattFill prst="pct5">
            <a:fgClr>
              <a:schemeClr val="bg2"/>
            </a:fgClr>
            <a:bgClr>
              <a:schemeClr val="bg1"/>
            </a:bgClr>
          </a:pattFill>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745587" y="318052"/>
            <a:ext cx="10912860" cy="5552661"/>
          </a:xfrm>
          <a:solidFill>
            <a:schemeClr val="bg2">
              <a:alpha val="57000"/>
            </a:schemeClr>
          </a:solidFill>
        </p:spPr>
        <p:txBody>
          <a:bodyPr>
            <a:normAutofit fontScale="70000" lnSpcReduction="20000"/>
          </a:bodyPr>
          <a:lstStyle/>
          <a:p>
            <a:r>
              <a:rPr lang="en-US" sz="3600" b="1" u="sng" dirty="0">
                <a:solidFill>
                  <a:srgbClr val="FFFF00">
                    <a:alpha val="80000"/>
                  </a:srgbClr>
                </a:solidFill>
              </a:rPr>
              <a:t>Major Drivers of Inequality in Nigeria</a:t>
            </a:r>
          </a:p>
          <a:p>
            <a:pPr algn="l"/>
            <a:r>
              <a:rPr lang="en-US" sz="2800" dirty="0">
                <a:solidFill>
                  <a:srgbClr val="FFFF00">
                    <a:alpha val="80000"/>
                  </a:srgbClr>
                </a:solidFill>
              </a:rPr>
              <a:t>The nexus between the challenges and North and South Inequalities (Social and Economic) </a:t>
            </a:r>
          </a:p>
          <a:p>
            <a:pPr algn="l"/>
            <a:endParaRPr lang="en-US" dirty="0">
              <a:solidFill>
                <a:srgbClr val="FFFF00">
                  <a:alpha val="80000"/>
                </a:srgbClr>
              </a:solidFill>
            </a:endParaRPr>
          </a:p>
          <a:p>
            <a:pPr marL="457200" indent="-457200" algn="l">
              <a:buFont typeface="Wingdings" panose="05000000000000000000" pitchFamily="2" charset="2"/>
              <a:buChar char="v"/>
            </a:pPr>
            <a:r>
              <a:rPr lang="en-US" sz="3200" dirty="0">
                <a:solidFill>
                  <a:srgbClr val="FFFF00">
                    <a:alpha val="80000"/>
                  </a:srgbClr>
                </a:solidFill>
              </a:rPr>
              <a:t>Poverty: </a:t>
            </a:r>
            <a:r>
              <a:rPr lang="en-US" sz="2600" dirty="0">
                <a:solidFill>
                  <a:srgbClr val="FFFF00">
                    <a:alpha val="80000"/>
                  </a:srgbClr>
                </a:solidFill>
              </a:rPr>
              <a:t>40% of the total population, live below the country’s poverty line of ($381.75) per year.</a:t>
            </a:r>
          </a:p>
          <a:p>
            <a:pPr marL="457200" indent="-457200" algn="l">
              <a:buFont typeface="Wingdings" panose="05000000000000000000" pitchFamily="2" charset="2"/>
              <a:buChar char="v"/>
            </a:pPr>
            <a:r>
              <a:rPr lang="en-US" sz="3200" dirty="0">
                <a:solidFill>
                  <a:srgbClr val="FFFF00">
                    <a:alpha val="80000"/>
                  </a:srgbClr>
                </a:solidFill>
              </a:rPr>
              <a:t>Insecurity: Boko Haram, Militancy, Farmers-herders clashes, kidnapping, arm robbery and incessant killings of both elite and masses </a:t>
            </a:r>
          </a:p>
          <a:p>
            <a:pPr marL="457200" indent="-457200" algn="l">
              <a:buFont typeface="Wingdings" panose="05000000000000000000" pitchFamily="2" charset="2"/>
              <a:buChar char="v"/>
            </a:pPr>
            <a:r>
              <a:rPr lang="en-US" sz="3200" dirty="0">
                <a:solidFill>
                  <a:srgbClr val="FFFF00">
                    <a:alpha val="80000"/>
                  </a:srgbClr>
                </a:solidFill>
              </a:rPr>
              <a:t>Literacy rate</a:t>
            </a:r>
          </a:p>
          <a:p>
            <a:pPr marL="457200" indent="-457200" algn="l">
              <a:buFont typeface="Wingdings" panose="05000000000000000000" pitchFamily="2" charset="2"/>
              <a:buChar char="v"/>
            </a:pPr>
            <a:r>
              <a:rPr lang="en-US" sz="3200" dirty="0">
                <a:solidFill>
                  <a:srgbClr val="FFFF00">
                    <a:alpha val="80000"/>
                  </a:srgbClr>
                </a:solidFill>
              </a:rPr>
              <a:t>Social amenities</a:t>
            </a:r>
          </a:p>
          <a:p>
            <a:pPr marL="457200" indent="-457200" algn="l">
              <a:buFont typeface="Wingdings" panose="05000000000000000000" pitchFamily="2" charset="2"/>
              <a:buChar char="v"/>
            </a:pPr>
            <a:r>
              <a:rPr lang="en-US" sz="3200" dirty="0">
                <a:solidFill>
                  <a:srgbClr val="FFFF00">
                    <a:alpha val="80000"/>
                  </a:srgbClr>
                </a:solidFill>
              </a:rPr>
              <a:t>Gender disparity/Religion</a:t>
            </a:r>
          </a:p>
          <a:p>
            <a:pPr marL="457200" indent="-457200" algn="l">
              <a:buFont typeface="Wingdings" panose="05000000000000000000" pitchFamily="2" charset="2"/>
              <a:buChar char="v"/>
            </a:pPr>
            <a:r>
              <a:rPr lang="en-US" sz="3200" dirty="0">
                <a:solidFill>
                  <a:srgbClr val="FFFF00">
                    <a:alpha val="80000"/>
                  </a:srgbClr>
                </a:solidFill>
              </a:rPr>
              <a:t>Lack of Infrastructures</a:t>
            </a:r>
          </a:p>
          <a:p>
            <a:pPr algn="l"/>
            <a:endParaRPr lang="en-US" dirty="0">
              <a:solidFill>
                <a:srgbClr val="FFFF00">
                  <a:alpha val="80000"/>
                </a:srgbClr>
              </a:solidFill>
            </a:endParaRPr>
          </a:p>
          <a:p>
            <a:pPr algn="l"/>
            <a:endParaRPr lang="en-US" dirty="0">
              <a:solidFill>
                <a:srgbClr val="FFFF00">
                  <a:alpha val="80000"/>
                </a:srgbClr>
              </a:solidFill>
            </a:endParaRPr>
          </a:p>
          <a:p>
            <a:r>
              <a:rPr lang="en-US" dirty="0">
                <a:solidFill>
                  <a:srgbClr val="FFFF00">
                    <a:alpha val="80000"/>
                  </a:srgbClr>
                </a:solidFill>
              </a:rPr>
              <a:t>.</a:t>
            </a:r>
            <a:endParaRPr lang="en-NG" dirty="0">
              <a:solidFill>
                <a:srgbClr val="FFFF00">
                  <a:alpha val="80000"/>
                </a:srgb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extLst>
              <p:ext uri="{D42A27DB-BD31-4B8C-83A1-F6EECF244321}">
                <p14:modId xmlns:p14="http://schemas.microsoft.com/office/powerpoint/2010/main" val="2192356046"/>
              </p:ext>
            </p:extLst>
          </p:nvPr>
        </p:nvGraphicFramePr>
        <p:xfrm>
          <a:off x="3137452" y="5936453"/>
          <a:ext cx="6129130" cy="89503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371061">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pic>
        <p:nvPicPr>
          <p:cNvPr id="8" name="Picture 7">
            <a:extLst>
              <a:ext uri="{FF2B5EF4-FFF2-40B4-BE49-F238E27FC236}">
                <a16:creationId xmlns:a16="http://schemas.microsoft.com/office/drawing/2014/main" id="{950ACE88-DD14-4F2E-8BA1-B214801D406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96000" y="2411896"/>
            <a:ext cx="6129130" cy="4128052"/>
          </a:xfrm>
          <a:prstGeom prst="rect">
            <a:avLst/>
          </a:prstGeom>
        </p:spPr>
      </p:pic>
    </p:spTree>
    <p:extLst>
      <p:ext uri="{BB962C8B-B14F-4D97-AF65-F5344CB8AC3E}">
        <p14:creationId xmlns:p14="http://schemas.microsoft.com/office/powerpoint/2010/main" val="156229789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978999"/>
          </a:xfrm>
        </p:spPr>
        <p:txBody>
          <a:bodyPr>
            <a:normAutofit/>
          </a:bodyPr>
          <a:lstStyle/>
          <a:p>
            <a:r>
              <a:rPr lang="en-US" sz="4600" dirty="0"/>
              <a:t> Introduction</a:t>
            </a:r>
            <a:endParaRPr lang="en-NG" sz="4600" dirty="0"/>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7610" y="-26504"/>
            <a:ext cx="12207220" cy="6857990"/>
          </a:xfrm>
          <a:prstGeom prst="rect">
            <a:avLst/>
          </a:prstGeom>
          <a:pattFill prst="pct5">
            <a:fgClr>
              <a:schemeClr val="bg2"/>
            </a:fgClr>
            <a:bgClr>
              <a:schemeClr val="bg1"/>
            </a:bgClr>
          </a:pattFill>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580724" y="331907"/>
            <a:ext cx="10912860" cy="5552661"/>
          </a:xfrm>
          <a:solidFill>
            <a:schemeClr val="bg2">
              <a:alpha val="57000"/>
            </a:schemeClr>
          </a:solidFill>
        </p:spPr>
        <p:txBody>
          <a:bodyPr>
            <a:normAutofit fontScale="92500" lnSpcReduction="10000"/>
          </a:bodyPr>
          <a:lstStyle/>
          <a:p>
            <a:r>
              <a:rPr lang="en-US" sz="3600" b="1" u="sng" dirty="0">
                <a:solidFill>
                  <a:srgbClr val="FFFF00">
                    <a:alpha val="80000"/>
                  </a:srgbClr>
                </a:solidFill>
              </a:rPr>
              <a:t>Failed </a:t>
            </a:r>
            <a:r>
              <a:rPr lang="en-US" sz="3600" b="1" u="sng" dirty="0" err="1">
                <a:solidFill>
                  <a:srgbClr val="FFFF00">
                    <a:alpha val="80000"/>
                  </a:srgbClr>
                </a:solidFill>
              </a:rPr>
              <a:t>programmes</a:t>
            </a:r>
            <a:r>
              <a:rPr lang="en-US" sz="3600" b="1" u="sng" dirty="0">
                <a:solidFill>
                  <a:srgbClr val="FFFF00">
                    <a:alpha val="80000"/>
                  </a:srgbClr>
                </a:solidFill>
              </a:rPr>
              <a:t> in Nigeria</a:t>
            </a:r>
          </a:p>
          <a:p>
            <a:endParaRPr lang="en-US" dirty="0">
              <a:solidFill>
                <a:schemeClr val="tx1">
                  <a:alpha val="80000"/>
                </a:schemeClr>
              </a:solidFill>
            </a:endParaRPr>
          </a:p>
          <a:p>
            <a:pPr marL="457200" indent="-457200" algn="l">
              <a:buFont typeface="Arial" panose="020B0604020202020204" pitchFamily="34" charset="0"/>
              <a:buChar char="•"/>
            </a:pPr>
            <a:r>
              <a:rPr lang="en-US" sz="3200" dirty="0">
                <a:solidFill>
                  <a:schemeClr val="tx1">
                    <a:alpha val="80000"/>
                  </a:schemeClr>
                </a:solidFill>
              </a:rPr>
              <a:t>National Accelerated Food Production Programme (NAFPP)</a:t>
            </a:r>
          </a:p>
          <a:p>
            <a:pPr marL="457200" indent="-457200" algn="l">
              <a:buFont typeface="Arial" panose="020B0604020202020204" pitchFamily="34" charset="0"/>
              <a:buChar char="•"/>
            </a:pPr>
            <a:r>
              <a:rPr lang="en-US" sz="3200" dirty="0">
                <a:solidFill>
                  <a:schemeClr val="tx1">
                    <a:alpha val="80000"/>
                  </a:schemeClr>
                </a:solidFill>
              </a:rPr>
              <a:t>Operation Feed the Nation (OFN)</a:t>
            </a:r>
          </a:p>
          <a:p>
            <a:pPr marL="457200" indent="-457200" algn="l">
              <a:buFont typeface="Arial" panose="020B0604020202020204" pitchFamily="34" charset="0"/>
              <a:buChar char="•"/>
            </a:pPr>
            <a:r>
              <a:rPr lang="en-US" sz="3200" dirty="0">
                <a:solidFill>
                  <a:schemeClr val="tx1">
                    <a:alpha val="80000"/>
                  </a:schemeClr>
                </a:solidFill>
              </a:rPr>
              <a:t>Free Education for All</a:t>
            </a:r>
          </a:p>
          <a:p>
            <a:pPr marL="457200" indent="-457200" algn="l">
              <a:buFont typeface="Arial" panose="020B0604020202020204" pitchFamily="34" charset="0"/>
              <a:buChar char="•"/>
            </a:pPr>
            <a:r>
              <a:rPr lang="en-US" sz="3200" dirty="0">
                <a:solidFill>
                  <a:schemeClr val="tx1">
                    <a:alpha val="80000"/>
                  </a:schemeClr>
                </a:solidFill>
              </a:rPr>
              <a:t>The Green revolution </a:t>
            </a:r>
          </a:p>
          <a:p>
            <a:pPr marL="457200" indent="-457200" algn="l">
              <a:buFont typeface="Arial" panose="020B0604020202020204" pitchFamily="34" charset="0"/>
              <a:buChar char="•"/>
            </a:pPr>
            <a:r>
              <a:rPr lang="en-US" sz="3200" dirty="0">
                <a:solidFill>
                  <a:schemeClr val="tx1">
                    <a:alpha val="80000"/>
                  </a:schemeClr>
                </a:solidFill>
              </a:rPr>
              <a:t>The Structural Adjustment </a:t>
            </a:r>
            <a:r>
              <a:rPr lang="en-GB" sz="3200" dirty="0">
                <a:solidFill>
                  <a:schemeClr val="tx1">
                    <a:alpha val="80000"/>
                  </a:schemeClr>
                </a:solidFill>
              </a:rPr>
              <a:t>Programme</a:t>
            </a:r>
            <a:r>
              <a:rPr lang="en-US" sz="3200" dirty="0">
                <a:solidFill>
                  <a:schemeClr val="tx1">
                    <a:alpha val="80000"/>
                  </a:schemeClr>
                </a:solidFill>
              </a:rPr>
              <a:t> (SAP)</a:t>
            </a:r>
          </a:p>
          <a:p>
            <a:pPr marL="457200" indent="-457200" algn="l">
              <a:buFont typeface="Arial" panose="020B0604020202020204" pitchFamily="34" charset="0"/>
              <a:buChar char="•"/>
            </a:pPr>
            <a:r>
              <a:rPr lang="en-US" sz="3200" dirty="0">
                <a:solidFill>
                  <a:schemeClr val="tx1">
                    <a:alpha val="80000"/>
                  </a:schemeClr>
                </a:solidFill>
              </a:rPr>
              <a:t>Poverty Alleviation Programme (PAP) which was later evolved into the National Poverty Eradication Programme (NAPEP)</a:t>
            </a:r>
          </a:p>
          <a:p>
            <a:pPr marL="457200" indent="-457200" algn="l">
              <a:buFont typeface="Arial" panose="020B0604020202020204" pitchFamily="34" charset="0"/>
              <a:buChar char="•"/>
            </a:pPr>
            <a:r>
              <a:rPr lang="en-US" sz="3200" dirty="0">
                <a:solidFill>
                  <a:schemeClr val="tx1">
                    <a:alpha val="80000"/>
                  </a:schemeClr>
                </a:solidFill>
              </a:rPr>
              <a:t>The National Directorate of Unemployment (NDE) </a:t>
            </a:r>
          </a:p>
          <a:p>
            <a:pPr marL="457200" indent="-457200" algn="l">
              <a:buFont typeface="Arial" panose="020B0604020202020204" pitchFamily="34" charset="0"/>
              <a:buChar char="•"/>
            </a:pPr>
            <a:endParaRPr lang="en-NG" sz="3200" dirty="0">
              <a:solidFill>
                <a:schemeClr val="tx1">
                  <a:alpha val="80000"/>
                </a:scheme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nvGraphicFramePr>
        <p:xfrm>
          <a:off x="6053817" y="5870713"/>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Tree>
    <p:extLst>
      <p:ext uri="{BB962C8B-B14F-4D97-AF65-F5344CB8AC3E}">
        <p14:creationId xmlns:p14="http://schemas.microsoft.com/office/powerpoint/2010/main" val="311475110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978999"/>
          </a:xfrm>
        </p:spPr>
        <p:txBody>
          <a:bodyPr>
            <a:normAutofit/>
          </a:bodyPr>
          <a:lstStyle/>
          <a:p>
            <a:r>
              <a:rPr lang="en-US" sz="4600" dirty="0"/>
              <a:t> Introduction</a:t>
            </a:r>
            <a:endParaRPr lang="en-NG" sz="4600" dirty="0"/>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7610" y="-26504"/>
            <a:ext cx="12207220" cy="6857990"/>
          </a:xfrm>
          <a:prstGeom prst="rect">
            <a:avLst/>
          </a:prstGeom>
          <a:pattFill prst="pct5">
            <a:fgClr>
              <a:schemeClr val="bg2"/>
            </a:fgClr>
            <a:bgClr>
              <a:schemeClr val="bg1"/>
            </a:bgClr>
          </a:pattFill>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9053" y="318052"/>
            <a:ext cx="11988983" cy="5552661"/>
          </a:xfrm>
          <a:solidFill>
            <a:schemeClr val="bg2">
              <a:alpha val="57000"/>
            </a:schemeClr>
          </a:solidFill>
        </p:spPr>
        <p:txBody>
          <a:bodyPr>
            <a:normAutofit/>
          </a:bodyPr>
          <a:lstStyle/>
          <a:p>
            <a:r>
              <a:rPr lang="en-US" sz="3600" b="1" u="sng" dirty="0">
                <a:solidFill>
                  <a:srgbClr val="FFFF00">
                    <a:alpha val="80000"/>
                  </a:srgbClr>
                </a:solidFill>
              </a:rPr>
              <a:t>New/latest steps in Nigeria</a:t>
            </a:r>
            <a:endParaRPr lang="en-US" b="1" dirty="0">
              <a:solidFill>
                <a:schemeClr val="tx1">
                  <a:alpha val="80000"/>
                </a:schemeClr>
              </a:solidFill>
            </a:endParaRPr>
          </a:p>
          <a:p>
            <a:pPr algn="l"/>
            <a:r>
              <a:rPr lang="en-US" sz="2800" b="1" dirty="0">
                <a:solidFill>
                  <a:schemeClr val="tx1">
                    <a:alpha val="80000"/>
                  </a:schemeClr>
                </a:solidFill>
              </a:rPr>
              <a:t>N-power</a:t>
            </a:r>
            <a:r>
              <a:rPr lang="en-US" dirty="0">
                <a:solidFill>
                  <a:schemeClr val="tx1">
                    <a:alpha val="80000"/>
                  </a:schemeClr>
                </a:solidFill>
              </a:rPr>
              <a:t> :</a:t>
            </a:r>
            <a:r>
              <a:rPr lang="en-US" sz="1300" dirty="0">
                <a:solidFill>
                  <a:schemeClr val="tx1">
                    <a:alpha val="80000"/>
                  </a:schemeClr>
                </a:solidFill>
              </a:rPr>
              <a:t> </a:t>
            </a:r>
            <a:r>
              <a:rPr lang="en-US" sz="1800" dirty="0">
                <a:solidFill>
                  <a:schemeClr val="tx1">
                    <a:alpha val="80000"/>
                  </a:schemeClr>
                </a:solidFill>
              </a:rPr>
              <a:t>It </a:t>
            </a:r>
            <a:r>
              <a:rPr lang="en-US" sz="1800" dirty="0"/>
              <a:t>is a job creation and empowerment program established on the 8</a:t>
            </a:r>
            <a:r>
              <a:rPr lang="en-US" sz="1800" baseline="30000" dirty="0"/>
              <a:t>th </a:t>
            </a:r>
            <a:r>
              <a:rPr lang="en-US" sz="1800" dirty="0"/>
              <a:t> of June, 2016 in Nigeria. It is focuses on young  unemployed Nigerians (aged 18-35) . This is also noted as the largest post-tertiary engagement of human resources in Africa.</a:t>
            </a:r>
          </a:p>
          <a:p>
            <a:pPr algn="l"/>
            <a:r>
              <a:rPr lang="en-US" sz="1800" dirty="0"/>
              <a:t>However,  in 2020 Among young Nigerians aged between 25 and 34, the largest bloc of the labor force, the unemployment rate currently stands even higher, at 30.7% as against 23.1% in 2018. (National Bureau of Statistics, Nigeria, 2020). This singular data shows the ineffectiveness of the N-power program to reduced the unemployment rate.</a:t>
            </a:r>
          </a:p>
          <a:p>
            <a:pPr algn="l"/>
            <a:endParaRPr lang="en-US" sz="1600" b="1" dirty="0"/>
          </a:p>
          <a:p>
            <a:pPr algn="l"/>
            <a:r>
              <a:rPr lang="en-US" sz="2800" b="1" dirty="0">
                <a:solidFill>
                  <a:schemeClr val="tx1">
                    <a:alpha val="80000"/>
                  </a:schemeClr>
                </a:solidFill>
              </a:rPr>
              <a:t>Government Enterprise and Empowerment Program (GEEP) </a:t>
            </a:r>
            <a:r>
              <a:rPr lang="en-US" sz="1600" b="1" dirty="0">
                <a:solidFill>
                  <a:schemeClr val="tx1">
                    <a:alpha val="80000"/>
                  </a:schemeClr>
                </a:solidFill>
              </a:rPr>
              <a:t>: </a:t>
            </a:r>
            <a:r>
              <a:rPr lang="en-US" sz="1600" dirty="0">
                <a:solidFill>
                  <a:schemeClr val="tx1">
                    <a:alpha val="80000"/>
                  </a:schemeClr>
                </a:solidFill>
              </a:rPr>
              <a:t>established in 2016 to provide access to interest free funds/ micro-credit for small-medium Nigerian businesses. The program has leveraged on 3 loan products, so far, to support small to medium sized businesses. The </a:t>
            </a:r>
            <a:r>
              <a:rPr lang="en-US" sz="1600" dirty="0" err="1">
                <a:solidFill>
                  <a:schemeClr val="tx1">
                    <a:alpha val="80000"/>
                  </a:schemeClr>
                </a:solidFill>
              </a:rPr>
              <a:t>programme’s</a:t>
            </a:r>
            <a:r>
              <a:rPr lang="en-US" sz="1600" dirty="0">
                <a:solidFill>
                  <a:schemeClr val="tx1">
                    <a:alpha val="80000"/>
                  </a:schemeClr>
                </a:solidFill>
              </a:rPr>
              <a:t> products are: Market Moni, Trader  Moni and Farmer Moni.</a:t>
            </a: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nvGraphicFramePr>
        <p:xfrm>
          <a:off x="6053817" y="5870713"/>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Tree>
    <p:extLst>
      <p:ext uri="{BB962C8B-B14F-4D97-AF65-F5344CB8AC3E}">
        <p14:creationId xmlns:p14="http://schemas.microsoft.com/office/powerpoint/2010/main" val="387447835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80FC99-149F-499D-A187-FF0C13B3A9BB}"/>
              </a:ext>
            </a:extLst>
          </p:cNvPr>
          <p:cNvSpPr>
            <a:spLocks noGrp="1"/>
          </p:cNvSpPr>
          <p:nvPr>
            <p:ph type="ctrTitle"/>
          </p:nvPr>
        </p:nvSpPr>
        <p:spPr>
          <a:xfrm>
            <a:off x="2382974" y="1"/>
            <a:ext cx="8576573" cy="978999"/>
          </a:xfrm>
        </p:spPr>
        <p:txBody>
          <a:bodyPr>
            <a:normAutofit/>
          </a:bodyPr>
          <a:lstStyle/>
          <a:p>
            <a:r>
              <a:rPr lang="en-US" sz="4600" dirty="0"/>
              <a:t> Introduction</a:t>
            </a:r>
            <a:endParaRPr lang="en-NG" sz="4600" dirty="0"/>
          </a:p>
        </p:txBody>
      </p:sp>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9053" y="10"/>
            <a:ext cx="12207220" cy="6857990"/>
          </a:xfrm>
          <a:prstGeom prst="rect">
            <a:avLst/>
          </a:prstGeom>
          <a:pattFill prst="pct5">
            <a:fgClr>
              <a:schemeClr val="bg2"/>
            </a:fgClr>
            <a:bgClr>
              <a:schemeClr val="bg1"/>
            </a:bgClr>
          </a:pattFill>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388373" y="26514"/>
            <a:ext cx="11264235" cy="5954397"/>
          </a:xfrm>
          <a:solidFill>
            <a:schemeClr val="bg2">
              <a:alpha val="57000"/>
            </a:schemeClr>
          </a:solidFill>
        </p:spPr>
        <p:txBody>
          <a:bodyPr>
            <a:normAutofit fontScale="92500" lnSpcReduction="20000"/>
          </a:bodyPr>
          <a:lstStyle/>
          <a:p>
            <a:pPr algn="l"/>
            <a:endParaRPr lang="en-US" dirty="0">
              <a:solidFill>
                <a:srgbClr val="FFFF00">
                  <a:alpha val="80000"/>
                </a:srgbClr>
              </a:solidFill>
            </a:endParaRPr>
          </a:p>
          <a:p>
            <a:r>
              <a:rPr lang="en-US" sz="3600" u="sng" dirty="0">
                <a:solidFill>
                  <a:srgbClr val="FFFF00">
                    <a:alpha val="80000"/>
                  </a:srgbClr>
                </a:solidFill>
              </a:rPr>
              <a:t>Recommendation and conclusion</a:t>
            </a:r>
          </a:p>
          <a:p>
            <a:pPr algn="l"/>
            <a:r>
              <a:rPr lang="en-US" sz="1800" dirty="0">
                <a:solidFill>
                  <a:srgbClr val="FFFF00">
                    <a:alpha val="80000"/>
                  </a:srgbClr>
                </a:solidFill>
              </a:rPr>
              <a:t>The inferences drawn revealed a huge disparity between the Southern  and Northern part of Nigeria. Despite the North having the most Presidents since Nigeria’s Independence and return to democracy in 1999, majority (70%) of the populace live in abject poverty.</a:t>
            </a:r>
          </a:p>
          <a:p>
            <a:pPr algn="l"/>
            <a:r>
              <a:rPr lang="en-US" sz="1800" dirty="0">
                <a:solidFill>
                  <a:srgbClr val="FFFF00">
                    <a:alpha val="80000"/>
                  </a:srgbClr>
                </a:solidFill>
              </a:rPr>
              <a:t>For Nigeria to bridge the </a:t>
            </a:r>
            <a:r>
              <a:rPr lang="en-US" sz="1800">
                <a:solidFill>
                  <a:srgbClr val="FFFF00">
                    <a:alpha val="80000"/>
                  </a:srgbClr>
                </a:solidFill>
              </a:rPr>
              <a:t>crystal-clear inequality, </a:t>
            </a:r>
            <a:r>
              <a:rPr lang="en-US" sz="1800" dirty="0">
                <a:solidFill>
                  <a:srgbClr val="FFFF00">
                    <a:alpha val="80000"/>
                  </a:srgbClr>
                </a:solidFill>
              </a:rPr>
              <a:t>the following recommendations should be implemented:</a:t>
            </a:r>
          </a:p>
          <a:p>
            <a:pPr algn="l"/>
            <a:r>
              <a:rPr lang="en-US" sz="2200" b="1" dirty="0">
                <a:solidFill>
                  <a:srgbClr val="FFFF00">
                    <a:alpha val="80000"/>
                  </a:srgbClr>
                </a:solidFill>
              </a:rPr>
              <a:t>Infrastructures and basic amenities</a:t>
            </a:r>
            <a:r>
              <a:rPr lang="en-US" sz="1800" b="1" dirty="0">
                <a:solidFill>
                  <a:srgbClr val="FFFF00">
                    <a:alpha val="80000"/>
                  </a:srgbClr>
                </a:solidFill>
              </a:rPr>
              <a:t>: </a:t>
            </a:r>
            <a:r>
              <a:rPr lang="en-US" sz="1800" dirty="0">
                <a:solidFill>
                  <a:srgbClr val="FFFF00">
                    <a:alpha val="80000"/>
                  </a:srgbClr>
                </a:solidFill>
              </a:rPr>
              <a:t>This includes security, road, electricity and water  When structures and companies are in place it will both create jobs and sharpen the skills of the working force. There by thinning the chance of the Boko Haram recruitment. As it is rightly said “An idle brain is the devil's workshop”. When they are in place it is a foundation to entice potential investors.</a:t>
            </a:r>
          </a:p>
          <a:p>
            <a:pPr algn="l"/>
            <a:r>
              <a:rPr lang="en-US" sz="2200" b="1" dirty="0">
                <a:solidFill>
                  <a:srgbClr val="FFFF00">
                    <a:alpha val="80000"/>
                  </a:srgbClr>
                </a:solidFill>
              </a:rPr>
              <a:t>Education: S</a:t>
            </a:r>
            <a:r>
              <a:rPr lang="en-US" sz="1800" dirty="0">
                <a:solidFill>
                  <a:srgbClr val="FFFF00">
                    <a:alpha val="80000"/>
                  </a:srgbClr>
                </a:solidFill>
              </a:rPr>
              <a:t>tandardized schools should be build and education should be made compulsory with appealing incentives.</a:t>
            </a:r>
          </a:p>
          <a:p>
            <a:pPr algn="l"/>
            <a:r>
              <a:rPr lang="en-US" sz="2200" b="1" dirty="0">
                <a:solidFill>
                  <a:srgbClr val="FFFF00">
                    <a:alpha val="80000"/>
                  </a:srgbClr>
                </a:solidFill>
              </a:rPr>
              <a:t>Reduction in the cost of governance: </a:t>
            </a:r>
            <a:r>
              <a:rPr lang="en-US" sz="1800" dirty="0">
                <a:solidFill>
                  <a:srgbClr val="FFFF00">
                    <a:alpha val="80000"/>
                  </a:srgbClr>
                </a:solidFill>
              </a:rPr>
              <a:t>The wages of a senator  cost over $100,000 which is over 60% of the regular income an average Nigerian citizen earn annually. </a:t>
            </a:r>
          </a:p>
          <a:p>
            <a:pPr algn="l"/>
            <a:r>
              <a:rPr lang="en-US" sz="2200" b="1" dirty="0">
                <a:solidFill>
                  <a:srgbClr val="FFFF00">
                    <a:alpha val="80000"/>
                  </a:srgbClr>
                </a:solidFill>
              </a:rPr>
              <a:t>Diversification of the economy: </a:t>
            </a:r>
            <a:r>
              <a:rPr lang="en-US" sz="1800" dirty="0">
                <a:solidFill>
                  <a:srgbClr val="FFFF00">
                    <a:alpha val="80000"/>
                  </a:srgbClr>
                </a:solidFill>
              </a:rPr>
              <a:t>Nigeria should look beyond the oil sector for her daily economic survival and encourage other home grown based businesses and sectors that will further assist to build the nation for example Agricultural sector, tie and dye, and other soft and hard skills development should be fully encouraged.</a:t>
            </a:r>
          </a:p>
          <a:p>
            <a:pPr algn="l"/>
            <a:r>
              <a:rPr lang="en-US" sz="2200" b="1" dirty="0">
                <a:solidFill>
                  <a:srgbClr val="FFFF00">
                    <a:alpha val="80000"/>
                  </a:srgbClr>
                </a:solidFill>
              </a:rPr>
              <a:t>Division between religion and law</a:t>
            </a:r>
            <a:r>
              <a:rPr lang="en-US" sz="1800" dirty="0">
                <a:solidFill>
                  <a:srgbClr val="FFFF00">
                    <a:alpha val="80000"/>
                  </a:srgbClr>
                </a:solidFill>
              </a:rPr>
              <a:t>: This one of the major challenges in Nigeria especially in the execution of social equality.  </a:t>
            </a:r>
          </a:p>
          <a:p>
            <a:pPr algn="l"/>
            <a:endParaRPr lang="en-US" sz="1800" dirty="0">
              <a:solidFill>
                <a:srgbClr val="FFFF00">
                  <a:alpha val="80000"/>
                </a:srgb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89988" y="5607322"/>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nvGraphicFramePr>
        <p:xfrm>
          <a:off x="6053817" y="5870713"/>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Tree>
    <p:extLst>
      <p:ext uri="{BB962C8B-B14F-4D97-AF65-F5344CB8AC3E}">
        <p14:creationId xmlns:p14="http://schemas.microsoft.com/office/powerpoint/2010/main" val="239700612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29455" y="-26504"/>
            <a:ext cx="12207220" cy="6857990"/>
          </a:xfrm>
          <a:prstGeom prst="rect">
            <a:avLst/>
          </a:prstGeom>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577516" y="216568"/>
            <a:ext cx="11189367" cy="5180383"/>
          </a:xfrm>
        </p:spPr>
        <p:txBody>
          <a:bodyPr>
            <a:normAutofit/>
          </a:bodyPr>
          <a:lstStyle/>
          <a:p>
            <a:pPr algn="l"/>
            <a:r>
              <a:rPr lang="en-GB" sz="1800" b="1" dirty="0">
                <a:solidFill>
                  <a:schemeClr val="tx1">
                    <a:alpha val="80000"/>
                  </a:schemeClr>
                </a:solidFill>
              </a:rPr>
              <a:t>REFERNCES</a:t>
            </a:r>
            <a:r>
              <a:rPr lang="en-GB" sz="1600" dirty="0">
                <a:solidFill>
                  <a:schemeClr val="tx1">
                    <a:alpha val="80000"/>
                  </a:schemeClr>
                </a:solidFill>
              </a:rPr>
              <a:t> </a:t>
            </a:r>
          </a:p>
          <a:p>
            <a:pPr algn="l"/>
            <a:r>
              <a:rPr lang="en-GB" sz="1600" dirty="0" err="1">
                <a:solidFill>
                  <a:schemeClr val="tx1">
                    <a:alpha val="80000"/>
                  </a:schemeClr>
                </a:solidFill>
              </a:rPr>
              <a:t>Aghedo</a:t>
            </a:r>
            <a:r>
              <a:rPr lang="en-GB" sz="1600" dirty="0">
                <a:solidFill>
                  <a:schemeClr val="tx1">
                    <a:alpha val="80000"/>
                  </a:schemeClr>
                </a:solidFill>
              </a:rPr>
              <a:t>, I. and Eke, S.J.(2013). From Alms to Arms: The </a:t>
            </a:r>
            <a:r>
              <a:rPr lang="en-GB" sz="1600" dirty="0" err="1">
                <a:solidFill>
                  <a:schemeClr val="tx1">
                    <a:alpha val="80000"/>
                  </a:schemeClr>
                </a:solidFill>
              </a:rPr>
              <a:t>Almajiri</a:t>
            </a:r>
            <a:r>
              <a:rPr lang="en-GB" sz="1600" dirty="0">
                <a:solidFill>
                  <a:schemeClr val="tx1">
                    <a:alpha val="80000"/>
                  </a:schemeClr>
                </a:solidFill>
              </a:rPr>
              <a:t> Phenomenon and Internal Security in Northern Nigeria. The Korean Journal of Policy Studies, 28(3), pp. 97-123.</a:t>
            </a:r>
          </a:p>
          <a:p>
            <a:pPr algn="l"/>
            <a:endParaRPr lang="en-GB" sz="1600" dirty="0">
              <a:solidFill>
                <a:schemeClr val="tx1">
                  <a:alpha val="80000"/>
                </a:schemeClr>
              </a:solidFill>
            </a:endParaRPr>
          </a:p>
          <a:p>
            <a:pPr algn="l"/>
            <a:r>
              <a:rPr lang="en-GB" sz="1600" dirty="0">
                <a:solidFill>
                  <a:schemeClr val="tx1">
                    <a:alpha val="80000"/>
                  </a:schemeClr>
                </a:solidFill>
              </a:rPr>
              <a:t>Oxfam International, (2017). Inequality in Nigeria: Exploring the Drivers. May 2017, pp. 1-56</a:t>
            </a:r>
          </a:p>
          <a:p>
            <a:pPr algn="l"/>
            <a:endParaRPr lang="en-GB" sz="1600" dirty="0">
              <a:solidFill>
                <a:schemeClr val="tx1">
                  <a:alpha val="80000"/>
                </a:schemeClr>
              </a:solidFill>
            </a:endParaRPr>
          </a:p>
          <a:p>
            <a:pPr algn="l"/>
            <a:r>
              <a:rPr lang="en-GB" sz="1600" dirty="0" err="1">
                <a:solidFill>
                  <a:schemeClr val="tx1">
                    <a:alpha val="80000"/>
                  </a:schemeClr>
                </a:solidFill>
              </a:rPr>
              <a:t>Gayawan</a:t>
            </a:r>
            <a:r>
              <a:rPr lang="en-GB" sz="1600" dirty="0">
                <a:solidFill>
                  <a:schemeClr val="tx1">
                    <a:alpha val="80000"/>
                  </a:schemeClr>
                </a:solidFill>
              </a:rPr>
              <a:t>, E., </a:t>
            </a:r>
            <a:r>
              <a:rPr lang="en-GB" sz="1600" dirty="0" err="1">
                <a:solidFill>
                  <a:schemeClr val="tx1">
                    <a:alpha val="80000"/>
                  </a:schemeClr>
                </a:solidFill>
              </a:rPr>
              <a:t>Arogundade</a:t>
            </a:r>
            <a:r>
              <a:rPr lang="en-GB" sz="1600" dirty="0">
                <a:solidFill>
                  <a:schemeClr val="tx1">
                    <a:alpha val="80000"/>
                  </a:schemeClr>
                </a:solidFill>
              </a:rPr>
              <a:t>, E., and Adebayo, S.B (2014). Possible determinants and spatial patterns of anaemia among young children in Nigeria: a Bayesian semi-parametric modelling. International Health 6(1), p. 3.</a:t>
            </a:r>
          </a:p>
          <a:p>
            <a:pPr algn="l"/>
            <a:endParaRPr lang="en-GB" sz="1600" dirty="0">
              <a:solidFill>
                <a:schemeClr val="tx1">
                  <a:alpha val="80000"/>
                </a:schemeClr>
              </a:solidFill>
            </a:endParaRPr>
          </a:p>
          <a:p>
            <a:pPr algn="l"/>
            <a:r>
              <a:rPr lang="en-GB" sz="1600" dirty="0">
                <a:solidFill>
                  <a:schemeClr val="tx1">
                    <a:alpha val="80000"/>
                  </a:schemeClr>
                </a:solidFill>
              </a:rPr>
              <a:t>Global Financial Integrity January (2019). Illicit Financial Flows to and from 148 Developing Countries: 2006-2015. January 28, 2019. pp. 1-56</a:t>
            </a:r>
          </a:p>
          <a:p>
            <a:pPr algn="l"/>
            <a:endParaRPr lang="en-GB" sz="1600" dirty="0">
              <a:solidFill>
                <a:schemeClr val="tx1">
                  <a:alpha val="80000"/>
                </a:schemeClr>
              </a:solidFill>
            </a:endParaRPr>
          </a:p>
          <a:p>
            <a:pPr algn="l"/>
            <a:r>
              <a:rPr lang="en-GB" sz="1600" dirty="0">
                <a:solidFill>
                  <a:schemeClr val="tx1">
                    <a:alpha val="80000"/>
                  </a:schemeClr>
                </a:solidFill>
              </a:rPr>
              <a:t>National Bureau of Statistics (2020). Labour Force Statistics: Unemployment and Underemployment Report (Q2 2020). August 2020. pp. 1-9</a:t>
            </a:r>
            <a:endParaRPr lang="en-NG" sz="1600" dirty="0">
              <a:solidFill>
                <a:schemeClr val="tx1">
                  <a:alpha val="80000"/>
                </a:scheme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extLst>
              <p:ext uri="{D42A27DB-BD31-4B8C-83A1-F6EECF244321}">
                <p14:modId xmlns:p14="http://schemas.microsoft.com/office/powerpoint/2010/main" val="2093923651"/>
              </p:ext>
            </p:extLst>
          </p:nvPr>
        </p:nvGraphicFramePr>
        <p:xfrm>
          <a:off x="6048635" y="5897227"/>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Tree>
    <p:extLst>
      <p:ext uri="{BB962C8B-B14F-4D97-AF65-F5344CB8AC3E}">
        <p14:creationId xmlns:p14="http://schemas.microsoft.com/office/powerpoint/2010/main" val="239500552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4217B1C0-F54A-455A-B2AE-3DC203F4E92F}"/>
              </a:ext>
            </a:extLst>
          </p:cNvPr>
          <p:cNvPicPr>
            <a:picLocks noChangeAspect="1"/>
          </p:cNvPicPr>
          <p:nvPr/>
        </p:nvPicPr>
        <p:blipFill rotWithShape="1">
          <a:blip r:embed="rId2"/>
          <a:srcRect t="9208" b="5021"/>
          <a:stretch/>
        </p:blipFill>
        <p:spPr>
          <a:xfrm>
            <a:off x="-29455" y="-26504"/>
            <a:ext cx="12207220" cy="6857990"/>
          </a:xfrm>
          <a:prstGeom prst="rect">
            <a:avLst/>
          </a:prstGeom>
        </p:spPr>
      </p:pic>
      <p:sp>
        <p:nvSpPr>
          <p:cNvPr id="3" name="Subtitle 2">
            <a:extLst>
              <a:ext uri="{FF2B5EF4-FFF2-40B4-BE49-F238E27FC236}">
                <a16:creationId xmlns:a16="http://schemas.microsoft.com/office/drawing/2014/main" id="{86C32AD8-FB4A-4362-BE7E-E83699443291}"/>
              </a:ext>
            </a:extLst>
          </p:cNvPr>
          <p:cNvSpPr>
            <a:spLocks noGrp="1"/>
          </p:cNvSpPr>
          <p:nvPr>
            <p:ph type="subTitle" idx="1"/>
          </p:nvPr>
        </p:nvSpPr>
        <p:spPr>
          <a:xfrm>
            <a:off x="3237643" y="882551"/>
            <a:ext cx="8823902" cy="4988161"/>
          </a:xfrm>
        </p:spPr>
        <p:txBody>
          <a:bodyPr>
            <a:normAutofit fontScale="92500" lnSpcReduction="20000"/>
          </a:bodyPr>
          <a:lstStyle/>
          <a:p>
            <a:r>
              <a:rPr lang="en-US" sz="4800" dirty="0">
                <a:solidFill>
                  <a:schemeClr val="tx1">
                    <a:alpha val="80000"/>
                  </a:schemeClr>
                </a:solidFill>
              </a:rPr>
              <a:t>Thank you for listening. </a:t>
            </a:r>
          </a:p>
          <a:p>
            <a:r>
              <a:rPr lang="en-US" sz="4800" dirty="0">
                <a:solidFill>
                  <a:schemeClr val="tx1">
                    <a:alpha val="80000"/>
                  </a:schemeClr>
                </a:solidFill>
              </a:rPr>
              <a:t>Please feel free to drop your questions. </a:t>
            </a:r>
          </a:p>
          <a:p>
            <a:r>
              <a:rPr lang="en-US" sz="3600" dirty="0">
                <a:solidFill>
                  <a:schemeClr val="tx1">
                    <a:alpha val="80000"/>
                  </a:schemeClr>
                </a:solidFill>
              </a:rPr>
              <a:t>Chika </a:t>
            </a:r>
            <a:r>
              <a:rPr lang="en-US" sz="3600" dirty="0" err="1">
                <a:solidFill>
                  <a:schemeClr val="tx1">
                    <a:alpha val="80000"/>
                  </a:schemeClr>
                </a:solidFill>
              </a:rPr>
              <a:t>Ebubechukwu</a:t>
            </a:r>
            <a:endParaRPr lang="en-US" sz="3600" dirty="0">
              <a:solidFill>
                <a:schemeClr val="tx1">
                  <a:alpha val="80000"/>
                </a:schemeClr>
              </a:solidFill>
            </a:endParaRPr>
          </a:p>
          <a:p>
            <a:r>
              <a:rPr lang="en-US" sz="3600" dirty="0">
                <a:solidFill>
                  <a:srgbClr val="FFFF00">
                    <a:alpha val="80000"/>
                  </a:srgbClr>
                </a:solidFill>
              </a:rPr>
              <a:t>Email: c.ebubechukwu@campus.uniurb.it</a:t>
            </a:r>
          </a:p>
          <a:p>
            <a:endParaRPr lang="en-US" sz="3600" dirty="0">
              <a:solidFill>
                <a:srgbClr val="FFFF00">
                  <a:alpha val="80000"/>
                </a:srgbClr>
              </a:solidFill>
            </a:endParaRPr>
          </a:p>
          <a:p>
            <a:r>
              <a:rPr lang="en-US" sz="3600" dirty="0" err="1">
                <a:solidFill>
                  <a:schemeClr val="tx1">
                    <a:alpha val="80000"/>
                  </a:schemeClr>
                </a:solidFill>
              </a:rPr>
              <a:t>Avwerosuoghene</a:t>
            </a:r>
            <a:r>
              <a:rPr lang="en-US" sz="3600" dirty="0">
                <a:solidFill>
                  <a:schemeClr val="tx1">
                    <a:alpha val="80000"/>
                  </a:schemeClr>
                </a:solidFill>
              </a:rPr>
              <a:t> Hope </a:t>
            </a:r>
            <a:r>
              <a:rPr lang="en-US" sz="3600" dirty="0" err="1">
                <a:solidFill>
                  <a:schemeClr val="tx1">
                    <a:alpha val="80000"/>
                  </a:schemeClr>
                </a:solidFill>
              </a:rPr>
              <a:t>Golah-Ebue</a:t>
            </a:r>
            <a:endParaRPr lang="en-US" sz="3600" dirty="0">
              <a:solidFill>
                <a:schemeClr val="tx1">
                  <a:alpha val="80000"/>
                </a:schemeClr>
              </a:solidFill>
            </a:endParaRPr>
          </a:p>
          <a:p>
            <a:r>
              <a:rPr lang="en-US" sz="3600" dirty="0">
                <a:solidFill>
                  <a:srgbClr val="FFFF00">
                    <a:alpha val="80000"/>
                  </a:srgbClr>
                </a:solidFill>
              </a:rPr>
              <a:t>Email: a.golahebue@campus.uniurb.it</a:t>
            </a:r>
          </a:p>
          <a:p>
            <a:endParaRPr lang="en-US" sz="4800" dirty="0">
              <a:solidFill>
                <a:srgbClr val="FFFF00">
                  <a:alpha val="80000"/>
                </a:srgbClr>
              </a:solidFill>
            </a:endParaRPr>
          </a:p>
          <a:p>
            <a:endParaRPr lang="en-US" sz="4800" dirty="0">
              <a:solidFill>
                <a:schemeClr val="tx1">
                  <a:alpha val="80000"/>
                </a:schemeClr>
              </a:solidFill>
            </a:endParaRPr>
          </a:p>
          <a:p>
            <a:endParaRPr lang="en-NG" dirty="0">
              <a:solidFill>
                <a:schemeClr val="tx1">
                  <a:alpha val="80000"/>
                </a:schemeClr>
              </a:solidFill>
            </a:endParaRPr>
          </a:p>
        </p:txBody>
      </p:sp>
      <p:pic>
        <p:nvPicPr>
          <p:cNvPr id="6" name="Picture 5">
            <a:extLst>
              <a:ext uri="{FF2B5EF4-FFF2-40B4-BE49-F238E27FC236}">
                <a16:creationId xmlns:a16="http://schemas.microsoft.com/office/drawing/2014/main" id="{A4586E75-034C-41AD-9A28-B9D877FAF7F6}"/>
              </a:ext>
            </a:extLst>
          </p:cNvPr>
          <p:cNvPicPr>
            <a:picLocks noChangeAspect="1"/>
          </p:cNvPicPr>
          <p:nvPr/>
        </p:nvPicPr>
        <p:blipFill>
          <a:blip r:embed="rId3"/>
          <a:stretch>
            <a:fillRect/>
          </a:stretch>
        </p:blipFill>
        <p:spPr>
          <a:xfrm>
            <a:off x="0" y="5396951"/>
            <a:ext cx="3121423" cy="1487553"/>
          </a:xfrm>
          <a:prstGeom prst="rect">
            <a:avLst/>
          </a:prstGeom>
        </p:spPr>
      </p:pic>
      <p:graphicFrame>
        <p:nvGraphicFramePr>
          <p:cNvPr id="7" name="Table 6">
            <a:extLst>
              <a:ext uri="{FF2B5EF4-FFF2-40B4-BE49-F238E27FC236}">
                <a16:creationId xmlns:a16="http://schemas.microsoft.com/office/drawing/2014/main" id="{052D315C-EA8E-4D66-B99A-1748C24C8D18}"/>
              </a:ext>
            </a:extLst>
          </p:cNvPr>
          <p:cNvGraphicFramePr>
            <a:graphicFrameLocks noGrp="1"/>
          </p:cNvGraphicFramePr>
          <p:nvPr/>
        </p:nvGraphicFramePr>
        <p:xfrm>
          <a:off x="6048635" y="5897227"/>
          <a:ext cx="6129130" cy="960773"/>
        </p:xfrm>
        <a:graphic>
          <a:graphicData uri="http://schemas.openxmlformats.org/drawingml/2006/table">
            <a:tbl>
              <a:tblPr/>
              <a:tblGrid>
                <a:gridCol w="6129130">
                  <a:extLst>
                    <a:ext uri="{9D8B030D-6E8A-4147-A177-3AD203B41FA5}">
                      <a16:colId xmlns:a16="http://schemas.microsoft.com/office/drawing/2014/main" val="2005959008"/>
                    </a:ext>
                  </a:extLst>
                </a:gridCol>
              </a:tblGrid>
              <a:tr h="633430">
                <a:tc>
                  <a:txBody>
                    <a:bodyPr/>
                    <a:lstStyle/>
                    <a:p>
                      <a:pPr>
                        <a:spcAft>
                          <a:spcPts val="0"/>
                        </a:spcAft>
                      </a:pPr>
                      <a:r>
                        <a:rPr lang="pt-BR" sz="3600" dirty="0">
                          <a:solidFill>
                            <a:srgbClr val="FFFFFF"/>
                          </a:solidFill>
                          <a:effectLst/>
                          <a:latin typeface="Garamond" panose="02020404030301010803" pitchFamily="18" charset="0"/>
                        </a:rPr>
                        <a:t>A</a:t>
                      </a:r>
                      <a:r>
                        <a:rPr lang="pt-BR" sz="100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I</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S</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E</a:t>
                      </a:r>
                      <a:r>
                        <a:rPr lang="pt-BR" sz="1350" dirty="0">
                          <a:solidFill>
                            <a:srgbClr val="FFFFFF"/>
                          </a:solidFill>
                          <a:effectLst/>
                          <a:latin typeface="Garamond" panose="02020404030301010803" pitchFamily="18" charset="0"/>
                        </a:rPr>
                        <a:t> </a:t>
                      </a:r>
                      <a:r>
                        <a:rPr lang="pt-BR" sz="3600" dirty="0">
                          <a:solidFill>
                            <a:srgbClr val="FFFFFF"/>
                          </a:solidFill>
                          <a:effectLst/>
                          <a:latin typeface="Garamond" panose="02020404030301010803" pitchFamily="18" charset="0"/>
                        </a:rPr>
                        <a:t>C</a:t>
                      </a:r>
                      <a:endParaRPr lang="pt-BR"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547045405"/>
                  </a:ext>
                </a:extLst>
              </a:tr>
              <a:tr h="327343">
                <a:tc>
                  <a:txBody>
                    <a:bodyPr/>
                    <a:lstStyle/>
                    <a:p>
                      <a:pPr>
                        <a:spcAft>
                          <a:spcPts val="0"/>
                        </a:spcAft>
                      </a:pPr>
                      <a:r>
                        <a:rPr lang="en-US" sz="1800" dirty="0">
                          <a:solidFill>
                            <a:srgbClr val="FFFFFF"/>
                          </a:solidFill>
                          <a:effectLst/>
                          <a:latin typeface="Garamond" panose="02020404030301010803" pitchFamily="18" charset="0"/>
                        </a:rPr>
                        <a:t>Italian Association for the Study of Comparative Economic Systems</a:t>
                      </a:r>
                      <a:endParaRPr lang="en-US" sz="1200" dirty="0">
                        <a:effectLst/>
                        <a:latin typeface="Times New Roman" panose="02020603050405020304" pitchFamily="18" charset="0"/>
                      </a:endParaRPr>
                    </a:p>
                  </a:txBody>
                  <a:tcPr marL="9525" marR="9525" marT="9525" marB="9525" anchor="ctr">
                    <a:lnL>
                      <a:noFill/>
                    </a:lnL>
                    <a:lnR>
                      <a:noFill/>
                    </a:lnR>
                    <a:lnT>
                      <a:noFill/>
                    </a:lnT>
                    <a:lnB>
                      <a:noFill/>
                    </a:lnB>
                    <a:solidFill>
                      <a:srgbClr val="000024"/>
                    </a:solidFill>
                  </a:tcPr>
                </a:tc>
                <a:extLst>
                  <a:ext uri="{0D108BD9-81ED-4DB2-BD59-A6C34878D82A}">
                    <a16:rowId xmlns:a16="http://schemas.microsoft.com/office/drawing/2014/main" val="2911271682"/>
                  </a:ext>
                </a:extLst>
              </a:tr>
            </a:tbl>
          </a:graphicData>
        </a:graphic>
      </p:graphicFrame>
    </p:spTree>
    <p:extLst>
      <p:ext uri="{BB962C8B-B14F-4D97-AF65-F5344CB8AC3E}">
        <p14:creationId xmlns:p14="http://schemas.microsoft.com/office/powerpoint/2010/main" val="3664685991"/>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Slate">
  <a:themeElements>
    <a:clrScheme name="Slate">
      <a:dk1>
        <a:sysClr val="windowText" lastClr="000000"/>
      </a:dk1>
      <a:lt1>
        <a:sysClr val="window" lastClr="FFFFFF"/>
      </a:lt1>
      <a:dk2>
        <a:srgbClr val="212123"/>
      </a:dk2>
      <a:lt2>
        <a:srgbClr val="DADADA"/>
      </a:lt2>
      <a:accent1>
        <a:srgbClr val="BC451B"/>
      </a:accent1>
      <a:accent2>
        <a:srgbClr val="D3BA68"/>
      </a:accent2>
      <a:accent3>
        <a:srgbClr val="BB8640"/>
      </a:accent3>
      <a:accent4>
        <a:srgbClr val="AD9277"/>
      </a:accent4>
      <a:accent5>
        <a:srgbClr val="A55A43"/>
      </a:accent5>
      <a:accent6>
        <a:srgbClr val="AD9D7B"/>
      </a:accent6>
      <a:hlink>
        <a:srgbClr val="E98052"/>
      </a:hlink>
      <a:folHlink>
        <a:srgbClr val="F4B69B"/>
      </a:folHlink>
    </a:clrScheme>
    <a:fontScheme name="Slate">
      <a:majorFont>
        <a:latin typeface="Calisto MT" panose="02040603050505030304"/>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Calisto MT" panose="02040603050505030304"/>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Slate">
      <a:fillStyleLst>
        <a:solidFill>
          <a:schemeClr val="phClr"/>
        </a:solidFill>
        <a:gradFill rotWithShape="1">
          <a:gsLst>
            <a:gs pos="0">
              <a:schemeClr val="phClr">
                <a:tint val="60000"/>
                <a:lumMod val="110000"/>
              </a:schemeClr>
            </a:gs>
            <a:gs pos="100000">
              <a:schemeClr val="phClr">
                <a:tint val="88000"/>
              </a:schemeClr>
            </a:gs>
          </a:gsLst>
          <a:lin ang="5400000" scaled="0"/>
        </a:gradFill>
        <a:gradFill rotWithShape="1">
          <a:gsLst>
            <a:gs pos="0">
              <a:schemeClr val="phClr">
                <a:tint val="96000"/>
                <a:lumMod val="104000"/>
              </a:schemeClr>
            </a:gs>
            <a:gs pos="100000">
              <a:schemeClr val="phClr">
                <a:shade val="90000"/>
                <a:lumMod val="90000"/>
              </a:schemeClr>
            </a:gs>
          </a:gsLst>
          <a:lin ang="5400000" scaled="0"/>
        </a:gradFill>
      </a:fillStyleLst>
      <a:lnStyleLst>
        <a:ln w="9525" cap="rnd" cmpd="sng" algn="ctr">
          <a:solidFill>
            <a:schemeClr val="phClr">
              <a:shade val="90000"/>
            </a:schemeClr>
          </a:solidFill>
          <a:prstDash val="solid"/>
        </a:ln>
        <a:ln w="15875"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63500" dist="25400" dir="5400000" rotWithShape="0">
              <a:srgbClr val="000000">
                <a:alpha val="60000"/>
              </a:srgbClr>
            </a:outerShdw>
          </a:effectLst>
        </a:effectStyle>
        <a:effectStyle>
          <a:effectLst>
            <a:outerShdw blurRad="76200" dist="38100" dir="5400000" rotWithShape="0">
              <a:srgbClr val="000000">
                <a:alpha val="75000"/>
              </a:srgbClr>
            </a:outerShdw>
          </a:effectLst>
          <a:scene3d>
            <a:camera prst="orthographicFront">
              <a:rot lat="0" lon="0" rev="0"/>
            </a:camera>
            <a:lightRig rig="threePt" dir="t">
              <a:rot lat="0" lon="0" rev="1200000"/>
            </a:lightRig>
          </a:scene3d>
          <a:sp3d>
            <a:bevelT w="63500" h="25400" prst="hardEdge"/>
          </a:sp3d>
        </a:effectStyle>
      </a:effectStyleLst>
      <a:bgFillStyleLst>
        <a:solidFill>
          <a:schemeClr val="phClr"/>
        </a:solidFill>
        <a:solidFill>
          <a:schemeClr val="phClr"/>
        </a:solidFill>
        <a:blipFill rotWithShape="1">
          <a:blip xmlns:r="http://schemas.openxmlformats.org/officeDocument/2006/relationships" r:embed="rId1">
            <a:duotone>
              <a:schemeClr val="phClr">
                <a:shade val="80000"/>
                <a:lumMod val="80000"/>
              </a:schemeClr>
              <a:schemeClr val="phClr">
                <a:tint val="98000"/>
              </a:schemeClr>
            </a:duotone>
          </a:blip>
          <a:stretch/>
        </a:blipFill>
      </a:bgFillStyleLst>
    </a:fmtScheme>
  </a:themeElements>
  <a:objectDefaults/>
  <a:extraClrSchemeLst/>
  <a:extLst>
    <a:ext uri="{05A4C25C-085E-4340-85A3-A5531E510DB2}">
      <thm15:themeFamily xmlns:thm15="http://schemas.microsoft.com/office/thememl/2012/main" name="Slate" id="{C3F70B94-7CE9-428E-ADC1-3269CC2C3385}" vid="{3F2DE9A5-64E6-437C-A389-CC4477E817E8}"/>
    </a:ext>
  </a:extLst>
</a:theme>
</file>

<file path=docProps/app.xml><?xml version="1.0" encoding="utf-8"?>
<Properties xmlns="http://schemas.openxmlformats.org/officeDocument/2006/extended-properties" xmlns:vt="http://schemas.openxmlformats.org/officeDocument/2006/docPropsVTypes">
  <Template>Wood Type</Template>
  <TotalTime>1897</TotalTime>
  <Words>1378</Words>
  <Application>Microsoft Office PowerPoint</Application>
  <PresentationFormat>Widescreen</PresentationFormat>
  <Paragraphs>134</Paragraphs>
  <Slides>12</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12</vt:i4>
      </vt:variant>
    </vt:vector>
  </HeadingPairs>
  <TitlesOfParts>
    <vt:vector size="19" baseType="lpstr">
      <vt:lpstr>Arial</vt:lpstr>
      <vt:lpstr>Calisto MT</vt:lpstr>
      <vt:lpstr>Garamond</vt:lpstr>
      <vt:lpstr>Times New Roman</vt:lpstr>
      <vt:lpstr>Wingdings</vt:lpstr>
      <vt:lpstr>Wingdings 2</vt:lpstr>
      <vt:lpstr>Slate</vt:lpstr>
      <vt:lpstr>Nigeria: The giant in comatose</vt:lpstr>
      <vt:lpstr> Introduction</vt:lpstr>
      <vt:lpstr> Introduction</vt:lpstr>
      <vt:lpstr> Introduction</vt:lpstr>
      <vt:lpstr> Introduction</vt:lpstr>
      <vt:lpstr> Introduction</vt:lpstr>
      <vt:lpstr> Introduction</vt:lpstr>
      <vt:lpstr> Introduction</vt:lpstr>
      <vt:lpstr> Introduction</vt:lpstr>
      <vt:lpstr> Introduction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Nigeria: The giant in comatose.</dc:title>
  <dc:creator>Chika Ebube</dc:creator>
  <cp:lastModifiedBy>Chika Ebube</cp:lastModifiedBy>
  <cp:revision>88</cp:revision>
  <dcterms:created xsi:type="dcterms:W3CDTF">2020-10-06T13:00:37Z</dcterms:created>
  <dcterms:modified xsi:type="dcterms:W3CDTF">2020-10-08T07:11:34Z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name="NXPowerLiteLastOptimized" pid="2">
    <vt:lpwstr>1336069</vt:lpwstr>
  </property>
  <property fmtid="{D5CDD505-2E9C-101B-9397-08002B2CF9AE}" name="NXPowerLiteSettings" pid="3">
    <vt:lpwstr>C7000400038000</vt:lpwstr>
  </property>
  <property fmtid="{D5CDD505-2E9C-101B-9397-08002B2CF9AE}" name="NXPowerLiteVersion" pid="4">
    <vt:lpwstr>S9.0.1</vt:lpwstr>
  </property>
</Properties>
</file>